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9"/>
  </p:notesMasterIdLst>
  <p:sldIdLst>
    <p:sldId id="321" r:id="rId2"/>
    <p:sldId id="322" r:id="rId3"/>
    <p:sldId id="323" r:id="rId4"/>
    <p:sldId id="324" r:id="rId5"/>
    <p:sldId id="327" r:id="rId6"/>
    <p:sldId id="282" r:id="rId7"/>
    <p:sldId id="313" r:id="rId8"/>
    <p:sldId id="312" r:id="rId9"/>
    <p:sldId id="311" r:id="rId10"/>
    <p:sldId id="318" r:id="rId11"/>
    <p:sldId id="290" r:id="rId12"/>
    <p:sldId id="320" r:id="rId13"/>
    <p:sldId id="319" r:id="rId14"/>
    <p:sldId id="314" r:id="rId15"/>
    <p:sldId id="328" r:id="rId16"/>
    <p:sldId id="325" r:id="rId17"/>
    <p:sldId id="32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7AF"/>
    <a:srgbClr val="7AA69D"/>
    <a:srgbClr val="FCD6EC"/>
    <a:srgbClr val="EA9698"/>
    <a:srgbClr val="871B1D"/>
    <a:srgbClr val="F77525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93904" autoAdjust="0"/>
  </p:normalViewPr>
  <p:slideViewPr>
    <p:cSldViewPr snapToGrid="0">
      <p:cViewPr varScale="1">
        <p:scale>
          <a:sx n="72" d="100"/>
          <a:sy n="72" d="100"/>
        </p:scale>
        <p:origin x="46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EC33D-137A-41EB-81B2-0E40C5B5121F}" type="datetimeFigureOut">
              <a:rPr lang="nl-NL" smtClean="0"/>
              <a:t>21-4-2025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7FE66-4D91-4CD5-A86A-DF3060BEA7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484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POP =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sychiatrie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bstetrie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(=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gynaecologie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 /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ediatrie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(=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kindergeneeskunde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Bekijk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hier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filmpje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de POP-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poli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in Amsterdam: 	https://youtu.be/IChcYb9wKqI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7FE66-4D91-4CD5-A86A-DF3060BEA74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29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POP =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sychiatrie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bstetrie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(=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gynaecologie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 /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ediatrie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(=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kindergeneeskunde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Bekijk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hier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filmpje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de POP-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poli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in Amsterdam: 	https://youtu.be/IChcYb9wKqI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7FE66-4D91-4CD5-A86A-DF3060BEA74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42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ChcYb9wKq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054" y="2570260"/>
            <a:ext cx="9071240" cy="1326638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en-US" sz="36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Aangaan van een </a:t>
            </a:r>
            <a:br>
              <a:rPr lang="en-US" sz="36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b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(volgende) zwangerschap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054" y="4155348"/>
            <a:ext cx="9070848" cy="541062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Stichting Me Mam</a:t>
            </a:r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83" y="1712805"/>
            <a:ext cx="1355029" cy="11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81697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welke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argumenten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gaat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het? </a:t>
            </a:r>
          </a:p>
          <a:p>
            <a:pPr algn="ctr">
              <a:lnSpc>
                <a:spcPts val="3600"/>
              </a:lnSpc>
            </a:pPr>
            <a:r>
              <a:rPr lang="en-US" sz="2800" dirty="0">
                <a:latin typeface="Trebuchet MS" panose="020B0603020202020204" pitchFamily="34" charset="0"/>
              </a:rPr>
              <a:t> 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>
                <a:latin typeface="Trebuchet MS" panose="020B060302020202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Wat zijn voor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argumenten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om wel of geen zwangerschap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aan te gaan?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Zijn deze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argumenten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jezelf of van je omgeving?</a:t>
            </a:r>
          </a:p>
          <a:p>
            <a:pPr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Welke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argumenten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zijn voor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het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meest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belangrijk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pPr algn="ctr"/>
            <a:r>
              <a:rPr lang="en-US" b="1" dirty="0">
                <a:latin typeface="Segoe Print" panose="02000600000000000000" pitchFamily="2" charset="0"/>
                <a:ea typeface="Verdana" panose="020B0604030504040204" pitchFamily="34" charset="0"/>
              </a:rPr>
              <a:t>~ </a:t>
            </a:r>
            <a:r>
              <a:rPr lang="en-US" b="1" dirty="0" err="1">
                <a:latin typeface="Segoe Print" panose="02000600000000000000" pitchFamily="2" charset="0"/>
                <a:ea typeface="Verdana" panose="020B0604030504040204" pitchFamily="34" charset="0"/>
              </a:rPr>
              <a:t>Schrijf</a:t>
            </a:r>
            <a:r>
              <a:rPr lang="en-US" b="1" dirty="0">
                <a:latin typeface="Segoe Print" panose="02000600000000000000" pitchFamily="2" charset="0"/>
                <a:ea typeface="Verdana" panose="020B0604030504040204" pitchFamily="34" charset="0"/>
              </a:rPr>
              <a:t> de </a:t>
            </a:r>
            <a:r>
              <a:rPr lang="en-US" b="1" dirty="0" err="1">
                <a:latin typeface="Segoe Print" panose="02000600000000000000" pitchFamily="2" charset="0"/>
                <a:ea typeface="Verdana" panose="020B0604030504040204" pitchFamily="34" charset="0"/>
              </a:rPr>
              <a:t>antwoorden</a:t>
            </a:r>
            <a:r>
              <a:rPr lang="en-US" b="1" dirty="0">
                <a:latin typeface="Segoe Print" panose="02000600000000000000" pitchFamily="2" charset="0"/>
                <a:ea typeface="Verdana" panose="020B0604030504040204" pitchFamily="34" charset="0"/>
              </a:rPr>
              <a:t> op ~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 </a:t>
            </a:r>
            <a:endParaRPr lang="en-US" sz="2000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33"/>
          <a:stretch/>
        </p:blipFill>
        <p:spPr>
          <a:xfrm>
            <a:off x="1728215" y="4332386"/>
            <a:ext cx="8705088" cy="9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4822" y="758534"/>
            <a:ext cx="8961120" cy="544764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Trebuchet MS" panose="020B0603020202020204" pitchFamily="34" charset="0"/>
              </a:rPr>
              <a:t>										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800" dirty="0">
                <a:latin typeface="Trebuchet MS" panose="020B0603020202020204" pitchFamily="34" charset="0"/>
              </a:rPr>
              <a:t>													Korte </a:t>
            </a:r>
            <a:r>
              <a:rPr lang="en-US" sz="2800" dirty="0" err="1">
                <a:latin typeface="Trebuchet MS" panose="020B0603020202020204" pitchFamily="34" charset="0"/>
              </a:rPr>
              <a:t>pauze</a:t>
            </a: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9978"/>
          <a:stretch/>
        </p:blipFill>
        <p:spPr>
          <a:xfrm>
            <a:off x="1839122" y="871383"/>
            <a:ext cx="4790278" cy="52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Wie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en wat heb ik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om me </a:t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gesteund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te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voelen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ctr"/>
            <a:r>
              <a:rPr lang="en-US" sz="1600" dirty="0">
                <a:latin typeface="Trebuchet MS" panose="020B060302020202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en-US" sz="1600" dirty="0">
                <a:latin typeface="Trebuchet MS" panose="020B0603020202020204" pitchFamily="34" charset="0"/>
              </a:rPr>
              <a:t>	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Weten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jij en je partner 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van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elkaar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wat de keuze 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zou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zijn?</a:t>
            </a:r>
          </a:p>
          <a:p>
            <a:pPr>
              <a:lnSpc>
                <a:spcPts val="24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Zijn er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overeenkomsten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verschillen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qua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afweging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4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Waarin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zouden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jullie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elkaar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tegemoet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kunnen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komen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r>
              <a:rPr lang="en-US" b="1" dirty="0">
                <a:latin typeface="Segoe Print" panose="02000600000000000000" pitchFamily="2" charset="0"/>
                <a:ea typeface="Verdana" panose="020B0604030504040204" pitchFamily="34" charset="0"/>
              </a:rPr>
              <a:t>~ </a:t>
            </a:r>
            <a:r>
              <a:rPr lang="en-US" b="1" dirty="0" err="1">
                <a:latin typeface="Segoe Print" panose="02000600000000000000" pitchFamily="2" charset="0"/>
                <a:ea typeface="Verdana" panose="020B0604030504040204" pitchFamily="34" charset="0"/>
              </a:rPr>
              <a:t>Schrijf</a:t>
            </a:r>
            <a:r>
              <a:rPr lang="en-US" b="1" dirty="0">
                <a:latin typeface="Segoe Print" panose="02000600000000000000" pitchFamily="2" charset="0"/>
                <a:ea typeface="Verdana" panose="020B0604030504040204" pitchFamily="34" charset="0"/>
              </a:rPr>
              <a:t> de </a:t>
            </a:r>
            <a:r>
              <a:rPr lang="en-US" b="1" dirty="0" err="1">
                <a:latin typeface="Segoe Print" panose="02000600000000000000" pitchFamily="2" charset="0"/>
                <a:ea typeface="Verdana" panose="020B0604030504040204" pitchFamily="34" charset="0"/>
              </a:rPr>
              <a:t>antwoorden</a:t>
            </a:r>
            <a:r>
              <a:rPr lang="en-US" b="1" dirty="0">
                <a:latin typeface="Segoe Print" panose="02000600000000000000" pitchFamily="2" charset="0"/>
                <a:ea typeface="Verdana" panose="020B0604030504040204" pitchFamily="34" charset="0"/>
              </a:rPr>
              <a:t> op ~</a:t>
            </a:r>
            <a:endParaRPr lang="en-US" sz="20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56" y="2325625"/>
            <a:ext cx="3657531" cy="242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4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632311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Wat kan de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hulpverlening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hierin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betekenen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Trebuchet MS" panose="020B0603020202020204" pitchFamily="34" charset="0"/>
              </a:rPr>
              <a:t>									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Welke informatie heb je van de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				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hulpverlening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					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					Hoe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groot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is het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risico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dat je 												(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opnieuw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maken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krijgt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met 											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klachten ?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					Hoe kan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hulpverlening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jou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					het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beste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>
                <a:latin typeface="Trebuchet MS" panose="020B0603020202020204" pitchFamily="34" charset="0"/>
              </a:rPr>
              <a:t>									</a:t>
            </a:r>
          </a:p>
          <a:p>
            <a:pPr algn="ctr"/>
            <a:r>
              <a:rPr lang="en-US" sz="2000" b="1" dirty="0">
                <a:latin typeface="Segoe Print" panose="02000600000000000000" pitchFamily="2" charset="0"/>
                <a:ea typeface="Verdana" panose="020B0604030504040204" pitchFamily="34" charset="0"/>
              </a:rPr>
              <a:t>~ </a:t>
            </a:r>
            <a:r>
              <a:rPr lang="en-US" sz="2000" b="1" dirty="0" err="1">
                <a:latin typeface="Segoe Print" panose="02000600000000000000" pitchFamily="2" charset="0"/>
                <a:ea typeface="Verdana" panose="020B0604030504040204" pitchFamily="34" charset="0"/>
              </a:rPr>
              <a:t>Schrijf</a:t>
            </a:r>
            <a:r>
              <a:rPr lang="en-US" sz="2000" b="1" dirty="0">
                <a:latin typeface="Segoe Print" panose="02000600000000000000" pitchFamily="2" charset="0"/>
                <a:ea typeface="Verdana" panose="020B0604030504040204" pitchFamily="34" charset="0"/>
              </a:rPr>
              <a:t> de </a:t>
            </a:r>
            <a:r>
              <a:rPr lang="en-US" sz="2000" b="1" dirty="0" err="1">
                <a:latin typeface="Segoe Print" panose="02000600000000000000" pitchFamily="2" charset="0"/>
                <a:ea typeface="Verdana" panose="020B0604030504040204" pitchFamily="34" charset="0"/>
              </a:rPr>
              <a:t>antwoorden</a:t>
            </a:r>
            <a:r>
              <a:rPr lang="en-US" sz="2000" b="1" dirty="0">
                <a:latin typeface="Segoe Print" panose="02000600000000000000" pitchFamily="2" charset="0"/>
                <a:ea typeface="Verdana" panose="020B0604030504040204" pitchFamily="34" charset="0"/>
              </a:rPr>
              <a:t> op ~</a:t>
            </a:r>
            <a:endParaRPr lang="en-US" sz="2400" b="1" dirty="0">
              <a:latin typeface="Trebuchet MS" panose="020B0603020202020204" pitchFamily="34" charset="0"/>
            </a:endParaRPr>
          </a:p>
          <a:p>
            <a:endParaRPr lang="en-US" sz="2000" b="1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1" y="2302739"/>
            <a:ext cx="3207539" cy="2138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56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406608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POP-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polikliniek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>
                <a:latin typeface="Trebuchet MS" panose="020B060302020202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De POP-poli is een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consultatie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- 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adviespolikliniek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voor (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aanstaande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) 	moeders met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psychiatrische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klachten voor of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tijdens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de zwangerschap 	en/of een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familiaire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aanleg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voor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bipolariteit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psychose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>
              <a:lnSpc>
                <a:spcPts val="28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Mogelijkheden bij een POP: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- consult bij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kinderwens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- begeleiding bij psychische klachten</a:t>
            </a:r>
          </a:p>
          <a:p>
            <a:pPr lvl="1"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advies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bij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medicijngebruik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klinisch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kraambed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- zorg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rondom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de baby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48" y="3389376"/>
            <a:ext cx="2051818" cy="206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POP-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polikliniek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dirty="0">
                <a:latin typeface="Trebuchet MS" panose="020B0603020202020204" pitchFamily="34" charset="0"/>
              </a:rPr>
              <a:t>	</a:t>
            </a: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9353"/>
          <a:stretch/>
        </p:blipFill>
        <p:spPr>
          <a:xfrm>
            <a:off x="2740969" y="1709642"/>
            <a:ext cx="6679580" cy="40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171" y="461037"/>
            <a:ext cx="9044202" cy="569386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2800" dirty="0">
                <a:latin typeface="Trebuchet MS" panose="020B0603020202020204" pitchFamily="34" charset="0"/>
              </a:rPr>
            </a:br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2000" u="sng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FE987C7-95DA-4F4F-950F-D8463C5B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554" y="564899"/>
            <a:ext cx="8716219" cy="941783"/>
          </a:xfrm>
        </p:spPr>
        <p:txBody>
          <a:bodyPr>
            <a:normAutofit/>
          </a:bodyPr>
          <a:lstStyle/>
          <a:p>
            <a:pPr algn="ctr"/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Afronding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8C416DC-78BE-8149-A4FF-89804F7CF04E}"/>
              </a:ext>
            </a:extLst>
          </p:cNvPr>
          <p:cNvSpPr txBox="1">
            <a:spLocks/>
          </p:cNvSpPr>
          <p:nvPr/>
        </p:nvSpPr>
        <p:spPr>
          <a:xfrm>
            <a:off x="1917999" y="1789773"/>
            <a:ext cx="8541328" cy="157946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 inzicht neem je mee naar huis?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en-US" dirty="0"/>
          </a:p>
          <a:p>
            <a:pPr marL="0" indent="0">
              <a:buFont typeface="Garamond" pitchFamily="18" charset="0"/>
              <a:buNone/>
            </a:pP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41105" r="758" b="12718"/>
          <a:stretch/>
        </p:blipFill>
        <p:spPr>
          <a:xfrm>
            <a:off x="1895162" y="3059671"/>
            <a:ext cx="8716219" cy="21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248" y="830856"/>
            <a:ext cx="8595360" cy="507831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Trebuchet MS" panose="020B0603020202020204" pitchFamily="34" charset="0"/>
              </a:rPr>
              <a:t>	</a:t>
            </a:r>
          </a:p>
          <a:p>
            <a:pPr algn="ctr"/>
            <a:r>
              <a:rPr lang="en-US" sz="2800" dirty="0">
                <a:latin typeface="Trebuchet MS" panose="020B0603020202020204" pitchFamily="34" charset="0"/>
                <a:ea typeface="Verdana" panose="020B0604030504040204" pitchFamily="34" charset="0"/>
              </a:rPr>
              <a:t>	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Afsluiting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3000"/>
              </a:lnSpc>
            </a:pP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			Heb je 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Tunga" panose="020B0502040204020203" pitchFamily="34" charset="0"/>
              </a:rPr>
              <a:t>og vragen of opmerkingen?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			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Ben je oké?</a:t>
            </a:r>
          </a:p>
          <a:p>
            <a:pPr>
              <a:lnSpc>
                <a:spcPts val="30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02" y="1290145"/>
            <a:ext cx="2817173" cy="42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2961" y="704504"/>
            <a:ext cx="8998527" cy="561179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sz="2800" dirty="0">
                <a:latin typeface="Trebuchet MS" panose="020B0603020202020204" pitchFamily="34" charset="0"/>
              </a:rPr>
              <a:t>		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Programma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Welkomstwoord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Mededelingen</a:t>
            </a: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Over Me Mam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Introductie van het thema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Psychische problematiek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In gesprek: Uitspraak &amp; Vragen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PAUZE</a:t>
            </a:r>
            <a:br>
              <a:rPr lang="nl-NL" b="1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In gesprek: Vragen</a:t>
            </a:r>
          </a:p>
          <a:p>
            <a:pPr>
              <a:lnSpc>
                <a:spcPts val="26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POP-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Polikliniek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	Afronding &amp; A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fsluiting</a:t>
            </a:r>
            <a:endParaRPr lang="en-US" dirty="0">
              <a:latin typeface="Trebuchet MS" panose="020B0603020202020204" pitchFamily="34" charset="0"/>
            </a:endParaRPr>
          </a:p>
          <a:p>
            <a:endParaRPr lang="nl-NL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1" r="42439"/>
          <a:stretch/>
        </p:blipFill>
        <p:spPr>
          <a:xfrm>
            <a:off x="7327391" y="878553"/>
            <a:ext cx="2828545" cy="52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66455" y="1059872"/>
            <a:ext cx="8530935" cy="4862870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Welkomstwoord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mededelingen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Alles wat tijdens deze bijeenkomst gezegd wordt, beschouwen we 	als ver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trouwelijke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informatie en wordt dus niet met anderen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buiten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deze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bijeenkomst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gedeeld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en-US" sz="1600" dirty="0">
                <a:latin typeface="Trebuchet MS" panose="020B0603020202020204" pitchFamily="34" charset="0"/>
              </a:rPr>
              <a:t>			</a:t>
            </a:r>
            <a:endParaRPr lang="nl-NL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3" b="31024"/>
          <a:stretch/>
        </p:blipFill>
        <p:spPr>
          <a:xfrm>
            <a:off x="1922041" y="3728004"/>
            <a:ext cx="8219762" cy="1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3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7464" y="707546"/>
            <a:ext cx="9029700" cy="5570756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Over Stichting Me Mam</a:t>
            </a: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Stichting Me Mam is in 2015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opgericht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zwangeren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pasbevallen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moeders te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ondersteunen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die te maken hebben met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Het is een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samenwerking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tussen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ervaringsdeskundigen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professionals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tevens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gericht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op zowel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reguliere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complementaire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zorg. Me Mam 	heeft als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visie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dat de keuze van de moeder centraal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staat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Omdat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moeders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medische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zorg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hebben,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noemt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Me Mam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zich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ervaringscentrum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plaats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een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patiëntenorganisatie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In 2017 was Stichting Me Mam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winnaar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van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Libelle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Ster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Award.</a:t>
            </a: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0" y="826418"/>
            <a:ext cx="1431002" cy="128026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1209" y="1857244"/>
            <a:ext cx="9195955" cy="286022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2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6335" y="274877"/>
            <a:ext cx="9029700" cy="6186309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Ons team</a:t>
            </a:r>
          </a:p>
          <a:p>
            <a:pPr>
              <a:lnSpc>
                <a:spcPts val="2400"/>
              </a:lnSpc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pPr>
              <a:lnSpc>
                <a:spcPts val="2400"/>
              </a:lnSpc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38" y="1382901"/>
            <a:ext cx="1492500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65" y="3903497"/>
            <a:ext cx="1514960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05" y="1382901"/>
            <a:ext cx="1490420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51941" y="3367065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Marieke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7780" y="3367065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Karin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71713" y="333579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Mariëlle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3879" y="583513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Mariëtte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953" y="5832689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Saskia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16316" y="583268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Jessica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7D657C-A625-7F02-BF5F-522EC9198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595" y="3903497"/>
            <a:ext cx="1518240" cy="18288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1DA8000-D518-5666-EC9A-B5B3DE91C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808" y="1382901"/>
            <a:ext cx="1516753" cy="1828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C667053-9B2A-CEFC-D785-BE55700A4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6638" y="3893952"/>
            <a:ext cx="150942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628816"/>
            <a:ext cx="8961120" cy="555023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Aangaan van een (volgende) zwangerschap</a:t>
            </a:r>
          </a:p>
          <a:p>
            <a:pPr algn="ctr"/>
            <a:endParaRPr lang="en-US" sz="2000" b="1" dirty="0">
              <a:latin typeface="Trebuchet MS" panose="020B0603020202020204" pitchFamily="34" charset="0"/>
            </a:endParaRPr>
          </a:p>
          <a:p>
            <a:pPr algn="ctr"/>
            <a:endParaRPr lang="en-US" sz="2000" b="1" dirty="0">
              <a:latin typeface="Trebuchet MS" panose="020B0603020202020204" pitchFamily="34" charset="0"/>
            </a:endParaRPr>
          </a:p>
          <a:p>
            <a:r>
              <a:rPr lang="en-US" sz="1600" b="1" dirty="0">
                <a:latin typeface="Trebuchet MS" panose="020B0603020202020204" pitchFamily="34" charset="0"/>
              </a:rPr>
              <a:t>																			</a:t>
            </a:r>
          </a:p>
          <a:p>
            <a:endParaRPr lang="en-US" sz="1600" b="1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sz="1600" b="1" dirty="0">
                <a:latin typeface="Trebuchet MS" panose="020B060302020202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De keuze om zwanger te raken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terwijl er sprake is van een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psychische aandoening kan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vragen en gevoelens oproepen. 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Gevoelens van twijfel,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onzekerheid en angst kunnen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hier ontstaan. </a:t>
            </a: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nl-NL" sz="1600" dirty="0">
                <a:latin typeface="Trebuchet MS" panose="020B060302020202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59" y="2339171"/>
            <a:ext cx="3927654" cy="25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88007" y="555664"/>
            <a:ext cx="8961120" cy="5816977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rebuchet MS" panose="020B0603020202020204" pitchFamily="34" charset="0"/>
            </a:endParaRPr>
          </a:p>
          <a:p>
            <a:pPr algn="ctr"/>
            <a:r>
              <a:rPr lang="en-US" sz="1600" dirty="0"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Psychische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nl-NL" sz="1600" dirty="0">
                <a:latin typeface="Trebuchet MS" panose="020B0703020202090204" pitchFamily="34" charset="0"/>
              </a:rPr>
              <a:t>	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De geboorte van een kind zorgt voor veel veranderingen. Niet alleen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veranderingen in je lichaam, maar ook veranderingen in je leven.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Gevoelens van stress kunnen dan een rol spelen, waardoor de kans op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psychische problemen vergroot wordt.</a:t>
            </a:r>
          </a:p>
          <a:p>
            <a:pPr>
              <a:lnSpc>
                <a:spcPts val="28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De moeder kan te maken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krijgen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met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verschillende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problematiek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	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zoals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- Pre- en postpartum depressie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- Kraambedpsychose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Posttraumatische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stress</a:t>
            </a: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-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Peripartum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obsessieve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compulsieve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stoornis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	- Angst-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paniekklachten</a:t>
            </a: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75" y="4111181"/>
            <a:ext cx="1790129" cy="17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555664"/>
            <a:ext cx="8961120" cy="5714385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Trebuchet MS" panose="020B0603020202020204" pitchFamily="34" charset="0"/>
            </a:endParaRP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 gesprek: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Uitspraak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endParaRPr lang="en-US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‘Ik heb te maken (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gehad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) met een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psychische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aandoening</a:t>
            </a:r>
            <a:b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durf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om die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</a:rPr>
              <a:t>reden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</a:rPr>
              <a:t> niet (weer) zwanger te raken.’</a:t>
            </a:r>
          </a:p>
          <a:p>
            <a:pPr algn="ctr">
              <a:lnSpc>
                <a:spcPts val="2800"/>
              </a:lnSpc>
            </a:pPr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ts val="2800"/>
              </a:lnSpc>
            </a:pP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Herkenbaar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dirty="0">
                <a:latin typeface="Trebuchet MS" panose="020B0603020202020204" pitchFamily="34" charset="0"/>
              </a:rPr>
              <a:t>	</a:t>
            </a:r>
          </a:p>
          <a:p>
            <a:pPr>
              <a:lnSpc>
                <a:spcPts val="2400"/>
              </a:lnSpc>
            </a:pPr>
            <a:r>
              <a:rPr lang="en-US" dirty="0">
                <a:latin typeface="Trebuchet MS" panose="020B0603020202020204" pitchFamily="34" charset="0"/>
              </a:rPr>
              <a:t>	</a:t>
            </a: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27" y="4165232"/>
            <a:ext cx="8244064" cy="17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olidDmnd">
          <a:fgClr>
            <a:srgbClr val="93B7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199" y="701968"/>
            <a:ext cx="8961120" cy="5478423"/>
          </a:xfrm>
          <a:prstGeom prst="rect">
            <a:avLst/>
          </a:prstGeom>
          <a:solidFill>
            <a:schemeClr val="bg1"/>
          </a:solidFill>
          <a:ln w="50800">
            <a:solidFill>
              <a:srgbClr val="93B7AF"/>
            </a:solidFill>
          </a:ln>
        </p:spPr>
        <p:txBody>
          <a:bodyPr wrap="square" rtlCol="0">
            <a:spAutoFit/>
          </a:bodyPr>
          <a:lstStyle/>
          <a:p>
            <a:br>
              <a:rPr lang="en-US" sz="2800" dirty="0">
                <a:latin typeface="Trebuchet MS" panose="020B0603020202020204" pitchFamily="34" charset="0"/>
              </a:rPr>
            </a:br>
            <a:r>
              <a:rPr lang="en-US" sz="2800" dirty="0">
                <a:latin typeface="Trebuchet MS" panose="020B0603020202020204" pitchFamily="34" charset="0"/>
              </a:rPr>
              <a:t>	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In gesprek: Vragen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indent="-514350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Welke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argumenten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spelen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een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rol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bij de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afweging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indent="-514350">
              <a:buFont typeface="+mj-lt"/>
              <a:buAutoNum type="arabicPeriod"/>
            </a:pP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Wie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en wat heb ik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nodig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om me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gesteund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te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voelen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indent="-514350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Welke informatie kan een hulpverlener mij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geven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indent="-514350">
              <a:buFont typeface="+mj-lt"/>
              <a:buAutoNum type="arabicPeriod"/>
            </a:pPr>
            <a:endParaRPr lang="en-US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 algn="ctr"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en-US" sz="1600" dirty="0">
              <a:latin typeface="Trebuchet MS" panose="020B0603020202020204" pitchFamily="34" charset="0"/>
            </a:endParaRPr>
          </a:p>
          <a:p>
            <a:pPr>
              <a:lnSpc>
                <a:spcPts val="2400"/>
              </a:lnSpc>
            </a:pPr>
            <a:endParaRPr lang="nl-NL" sz="1600" dirty="0"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27696" r="374" b="29624"/>
          <a:stretch/>
        </p:blipFill>
        <p:spPr>
          <a:xfrm>
            <a:off x="2114197" y="3816096"/>
            <a:ext cx="7933123" cy="19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0</TotalTime>
  <Words>938</Words>
  <Application>Microsoft Office PowerPoint</Application>
  <PresentationFormat>Breedbeeld</PresentationFormat>
  <Paragraphs>219</Paragraphs>
  <Slides>17</Slides>
  <Notes>2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Calibri</vt:lpstr>
      <vt:lpstr>Garamond</vt:lpstr>
      <vt:lpstr>Segoe Print</vt:lpstr>
      <vt:lpstr>Trebuchet MS</vt:lpstr>
      <vt:lpstr>Verdana</vt:lpstr>
      <vt:lpstr>Savon</vt:lpstr>
      <vt:lpstr>Aangaan van een  (volgende) zwangerschap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Afronding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Me Mam</dc:title>
  <dc:creator>Karin Kraayveld</dc:creator>
  <cp:lastModifiedBy>Karin den Oudsten</cp:lastModifiedBy>
  <cp:revision>249</cp:revision>
  <dcterms:created xsi:type="dcterms:W3CDTF">2017-04-21T18:18:39Z</dcterms:created>
  <dcterms:modified xsi:type="dcterms:W3CDTF">2025-04-21T11:15:20Z</dcterms:modified>
</cp:coreProperties>
</file>