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309" r:id="rId2"/>
    <p:sldId id="310" r:id="rId3"/>
    <p:sldId id="311" r:id="rId4"/>
    <p:sldId id="312" r:id="rId5"/>
    <p:sldId id="315" r:id="rId6"/>
    <p:sldId id="282" r:id="rId7"/>
    <p:sldId id="306" r:id="rId8"/>
    <p:sldId id="284" r:id="rId9"/>
    <p:sldId id="290" r:id="rId10"/>
    <p:sldId id="287" r:id="rId11"/>
    <p:sldId id="307" r:id="rId12"/>
    <p:sldId id="296" r:id="rId13"/>
    <p:sldId id="308" r:id="rId14"/>
    <p:sldId id="313" r:id="rId15"/>
    <p:sldId id="31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B7AF"/>
    <a:srgbClr val="7AA69D"/>
    <a:srgbClr val="FCD6EC"/>
    <a:srgbClr val="EA9698"/>
    <a:srgbClr val="871B1D"/>
    <a:srgbClr val="F77525"/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99" autoAdjust="0"/>
    <p:restoredTop sz="94660"/>
  </p:normalViewPr>
  <p:slideViewPr>
    <p:cSldViewPr snapToGrid="0">
      <p:cViewPr varScale="1">
        <p:scale>
          <a:sx n="92" d="100"/>
          <a:sy n="92" d="100"/>
        </p:scale>
        <p:origin x="9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9054" y="2896227"/>
            <a:ext cx="9071240" cy="735064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sz="3600" b="1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Impact op de omgeving</a:t>
            </a:r>
            <a:endParaRPr lang="en-US" sz="3600" b="1" cap="none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054" y="3809118"/>
            <a:ext cx="9070848" cy="541062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Stichting Me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Mam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083" y="1712805"/>
            <a:ext cx="1355029" cy="11834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59054" y="4350180"/>
            <a:ext cx="907084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Donderdag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17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oktober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2024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van 20.00 tot 21.30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uur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70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0589" y="566807"/>
            <a:ext cx="8961120" cy="569386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endParaRPr lang="en-US" sz="2800" dirty="0" smtClean="0">
              <a:latin typeface="Trebuchet MS" panose="020B0603020202020204" pitchFamily="34" charset="0"/>
            </a:endParaRPr>
          </a:p>
          <a:p>
            <a:pPr algn="ctr"/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="" xmlns:a16="http://schemas.microsoft.com/office/drawing/2014/main" id="{9861E01E-F9F7-A34B-A95F-0769B800F0AE}"/>
              </a:ext>
            </a:extLst>
          </p:cNvPr>
          <p:cNvSpPr txBox="1">
            <a:spLocks/>
          </p:cNvSpPr>
          <p:nvPr/>
        </p:nvSpPr>
        <p:spPr>
          <a:xfrm>
            <a:off x="1797627" y="1690688"/>
            <a:ext cx="8645237" cy="287972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aramond" pitchFamily="18" charset="0"/>
              <a:buNone/>
            </a:pP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ts val="2800"/>
              </a:lnSpc>
              <a:buFont typeface="Garamond" pitchFamily="18" charset="0"/>
              <a:buNone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A. Welke gevolgen heeft de aandoening voor je gezin? </a:t>
            </a:r>
          </a:p>
          <a:p>
            <a:pPr marL="0" indent="0">
              <a:lnSpc>
                <a:spcPts val="2800"/>
              </a:lnSpc>
              <a:buFont typeface="Garamond" pitchFamily="18" charset="0"/>
              <a:buNone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B. Heeft het jou en je partner dichter bij elkaar gebracht of juist niet? </a:t>
            </a:r>
          </a:p>
          <a:p>
            <a:pPr marL="0" indent="0">
              <a:lnSpc>
                <a:spcPts val="2800"/>
              </a:lnSpc>
              <a:buFont typeface="Garamond" pitchFamily="18" charset="0"/>
              <a:buNone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C. Bespreek je de impact die het heeft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op je gezin ook met elkaar? En met anderen buiten het gezin?  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="" xmlns:a16="http://schemas.microsoft.com/office/drawing/2014/main" id="{D9360FC4-E709-1546-92E8-12E0D56D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588" y="566806"/>
            <a:ext cx="8961121" cy="1123882"/>
          </a:xfrm>
        </p:spPr>
        <p:txBody>
          <a:bodyPr>
            <a:normAutofit/>
          </a:bodyPr>
          <a:lstStyle/>
          <a:p>
            <a:pPr algn="ctr"/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In gesprek | Vragen</a:t>
            </a:r>
            <a:endParaRPr lang="nl-N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73" y="3539057"/>
            <a:ext cx="3179618" cy="238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7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64873" y="665737"/>
            <a:ext cx="8961120" cy="5622052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endParaRPr lang="en-US" sz="2800" dirty="0" smtClean="0">
              <a:latin typeface="Trebuchet MS" panose="020B0603020202020204" pitchFamily="34" charset="0"/>
            </a:endParaRPr>
          </a:p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pPr algn="ctr"/>
            <a:endParaRPr lang="en-US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603020202020204" pitchFamily="34" charset="0"/>
              </a:rPr>
              <a:t>		</a:t>
            </a:r>
            <a:endParaRPr lang="en-US" sz="2800" dirty="0" smtClean="0">
              <a:latin typeface="Trebuchet MS" panose="020B0603020202020204" pitchFamily="34" charset="0"/>
            </a:endParaRPr>
          </a:p>
          <a:p>
            <a:pPr algn="ctr"/>
            <a:endParaRPr lang="nl-NL" sz="2000" dirty="0" smtClean="0">
              <a:latin typeface="Trebuchet MS" panose="020B0603020202020204" pitchFamily="34" charset="0"/>
            </a:endParaRPr>
          </a:p>
          <a:p>
            <a:pPr algn="ctr"/>
            <a:endParaRPr lang="nl-NL" sz="2000" dirty="0" smtClean="0">
              <a:latin typeface="Trebuchet MS" panose="020B0603020202020204" pitchFamily="34" charset="0"/>
            </a:endParaRPr>
          </a:p>
          <a:p>
            <a:pPr algn="ctr"/>
            <a:endParaRPr lang="nl-NL" sz="2000" dirty="0">
              <a:latin typeface="Trebuchet MS" panose="020B0603020202020204" pitchFamily="34" charset="0"/>
            </a:endParaRPr>
          </a:p>
          <a:p>
            <a:pPr algn="ctr"/>
            <a:endParaRPr lang="nl-NL" sz="2000" dirty="0" smtClean="0">
              <a:latin typeface="Trebuchet MS" panose="020B0603020202020204" pitchFamily="34" charset="0"/>
            </a:endParaRPr>
          </a:p>
          <a:p>
            <a:pPr algn="ctr"/>
            <a:endParaRPr lang="nl-NL" sz="2000" dirty="0" smtClean="0">
              <a:latin typeface="Trebuchet MS" panose="020B0603020202020204" pitchFamily="34" charset="0"/>
            </a:endParaRPr>
          </a:p>
          <a:p>
            <a:pPr algn="ctr"/>
            <a:endParaRPr lang="en-US" sz="2000" dirty="0" smtClean="0">
              <a:latin typeface="Trebuchet MS" panose="020B0603020202020204" pitchFamily="34" charset="0"/>
            </a:endParaRPr>
          </a:p>
          <a:p>
            <a:pPr algn="ctr"/>
            <a:endParaRPr lang="nl-NL" sz="2000" dirty="0">
              <a:latin typeface="Trebuchet MS" panose="020B0603020202020204" pitchFamily="34" charset="0"/>
            </a:endParaRPr>
          </a:p>
          <a:p>
            <a:pPr algn="ctr">
              <a:lnSpc>
                <a:spcPts val="2800"/>
              </a:lnSpc>
            </a:pPr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“Wat 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</a:rPr>
              <a:t>er ook </a:t>
            </a:r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gebeurt, je 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</a:rPr>
              <a:t>familie zal er altijd voor je </a:t>
            </a:r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zijn”</a:t>
            </a:r>
            <a:endParaRPr lang="nl-NL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800" b="1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="" xmlns:a16="http://schemas.microsoft.com/office/drawing/2014/main" id="{C0F85E75-1FE3-3943-AC5E-CEB748A4B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873" y="1278081"/>
            <a:ext cx="8961120" cy="914401"/>
          </a:xfrm>
        </p:spPr>
        <p:txBody>
          <a:bodyPr>
            <a:normAutofit/>
          </a:bodyPr>
          <a:lstStyle/>
          <a:p>
            <a:pPr algn="ctr"/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In gesprek | Stelling</a:t>
            </a:r>
            <a:endParaRPr lang="nl-N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Afbeelding 4" descr="Afbeelding met tekst, poseren, groep, speelgoed&#10;&#10;Automatisch gegenereerde beschrijving">
            <a:extLst>
              <a:ext uri="{FF2B5EF4-FFF2-40B4-BE49-F238E27FC236}">
                <a16:creationId xmlns="" xmlns:a16="http://schemas.microsoft.com/office/drawing/2014/main" id="{65A04385-0B64-4B4D-89A2-0D9B7BE6F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889" y="2192482"/>
            <a:ext cx="3517087" cy="275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6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75745" y="1003300"/>
            <a:ext cx="7640510" cy="4708981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 smtClean="0">
              <a:latin typeface="Trebuchet MS" panose="020B0603020202020204" pitchFamily="34" charset="0"/>
            </a:endParaRPr>
          </a:p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pPr algn="ctr"/>
            <a:endParaRPr lang="en-US" sz="2800" dirty="0" smtClean="0">
              <a:latin typeface="Trebuchet MS" panose="020B0603020202020204" pitchFamily="34" charset="0"/>
            </a:endParaRPr>
          </a:p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endParaRPr lang="en-US" sz="2800" dirty="0" smtClean="0">
              <a:latin typeface="Trebuchet MS" panose="020B0603020202020204" pitchFamily="34" charset="0"/>
            </a:endParaRPr>
          </a:p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pPr algn="ctr"/>
            <a:endParaRPr lang="en-US" sz="2800" dirty="0" smtClean="0">
              <a:latin typeface="Trebuchet MS" panose="020B0603020202020204" pitchFamily="34" charset="0"/>
            </a:endParaRPr>
          </a:p>
          <a:p>
            <a:pPr algn="ctr"/>
            <a:r>
              <a:rPr lang="nl-NL" sz="1600" dirty="0" smtClean="0">
                <a:latin typeface="Trebuchet MS" panose="020B0603020202020204" pitchFamily="34" charset="0"/>
              </a:rPr>
              <a:t>	</a:t>
            </a: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nl-NL" sz="1600" dirty="0" smtClean="0">
                <a:latin typeface="Trebuchet MS" panose="020B0603020202020204" pitchFamily="34" charset="0"/>
              </a:rPr>
              <a:t>	</a:t>
            </a: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="" xmlns:a16="http://schemas.microsoft.com/office/drawing/2014/main" id="{7B8F2AD5-EAEB-D849-88D9-34BF0F728323}"/>
              </a:ext>
            </a:extLst>
          </p:cNvPr>
          <p:cNvSpPr txBox="1">
            <a:spLocks/>
          </p:cNvSpPr>
          <p:nvPr/>
        </p:nvSpPr>
        <p:spPr>
          <a:xfrm>
            <a:off x="2365663" y="2254706"/>
            <a:ext cx="7443355" cy="129857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buFont typeface="Garamond" pitchFamily="18" charset="0"/>
              <a:buNone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A. Wat heeft jou verrast in vrienden? Wat heeft jou teleurgesteld in vrienden? </a:t>
            </a:r>
          </a:p>
          <a:p>
            <a:pPr marL="0" indent="0">
              <a:lnSpc>
                <a:spcPts val="2800"/>
              </a:lnSpc>
              <a:buFont typeface="Garamond" pitchFamily="18" charset="0"/>
              <a:buNone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B. Is je vriendennetwerk er anders uit komen te zien? </a:t>
            </a:r>
          </a:p>
          <a:p>
            <a:pPr marL="0" indent="0">
              <a:lnSpc>
                <a:spcPts val="2800"/>
              </a:lnSpc>
              <a:buFont typeface="Garamond" pitchFamily="18" charset="0"/>
              <a:buNone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C. Wat zou je graag nog eens willen uitspreken naar een vriend of vriendin?</a:t>
            </a:r>
          </a:p>
          <a:p>
            <a:pPr marL="0" indent="0">
              <a:buFont typeface="Garamond" pitchFamily="18" charset="0"/>
              <a:buNone/>
            </a:pPr>
            <a:endParaRPr lang="en-US" sz="1600" dirty="0">
              <a:latin typeface="Trebuchet MS" panose="020B0603020202020204" pitchFamily="34" charset="0"/>
            </a:endParaRPr>
          </a:p>
          <a:p>
            <a:pPr marL="0" indent="0">
              <a:buFont typeface="Garamond" pitchFamily="18" charset="0"/>
              <a:buNone/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 marL="0" indent="0">
              <a:buFont typeface="Garamond" pitchFamily="18" charset="0"/>
              <a:buNone/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 marL="0" indent="0">
              <a:buFont typeface="Garamond" pitchFamily="18" charset="0"/>
              <a:buNone/>
            </a:pPr>
            <a:endParaRPr lang="en-US" sz="1600" dirty="0">
              <a:latin typeface="Trebuchet MS" panose="020B0603020202020204" pitchFamily="34" charset="0"/>
            </a:endParaRPr>
          </a:p>
          <a:p>
            <a:pPr marL="0" indent="0">
              <a:buFont typeface="Garamond" pitchFamily="18" charset="0"/>
              <a:buNone/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 marL="0" indent="0">
              <a:buFont typeface="Garamond" pitchFamily="18" charset="0"/>
              <a:buNone/>
            </a:pPr>
            <a:endParaRPr lang="en-US" sz="1600" dirty="0">
              <a:latin typeface="Trebuchet MS" panose="020B0603020202020204" pitchFamily="34" charset="0"/>
            </a:endParaRPr>
          </a:p>
          <a:p>
            <a:pPr marL="0" indent="0">
              <a:buFont typeface="Garamond" pitchFamily="18" charset="0"/>
              <a:buNone/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 marL="0" indent="0">
              <a:buFont typeface="Garamond" pitchFamily="18" charset="0"/>
              <a:buNone/>
            </a:pPr>
            <a:endParaRPr lang="en-US" sz="1600" dirty="0">
              <a:latin typeface="Trebuchet MS" panose="020B0603020202020204" pitchFamily="34" charset="0"/>
            </a:endParaRPr>
          </a:p>
          <a:p>
            <a:pPr marL="0" indent="0">
              <a:buFont typeface="Garamond" pitchFamily="18" charset="0"/>
              <a:buNone/>
            </a:pPr>
            <a:endParaRPr lang="nl-NL" sz="1600" dirty="0" smtClean="0">
              <a:latin typeface="Trebuchet MS" panose="020B0603020202020204" pitchFamily="34" charset="0"/>
            </a:endParaRPr>
          </a:p>
          <a:p>
            <a:pPr marL="0" indent="0">
              <a:buFont typeface="Garamond" pitchFamily="18" charset="0"/>
              <a:buNone/>
            </a:pPr>
            <a:endParaRPr lang="nl-NL" dirty="0" smtClean="0"/>
          </a:p>
          <a:p>
            <a:pPr marL="0" indent="0">
              <a:buFont typeface="Garamond" pitchFamily="18" charset="0"/>
              <a:buNone/>
            </a:pPr>
            <a:endParaRPr lang="nl-NL" dirty="0"/>
          </a:p>
        </p:txBody>
      </p:sp>
      <p:pic>
        <p:nvPicPr>
          <p:cNvPr id="5" name="Afbeelding 5">
            <a:extLst>
              <a:ext uri="{FF2B5EF4-FFF2-40B4-BE49-F238E27FC236}">
                <a16:creationId xmlns="" xmlns:a16="http://schemas.microsoft.com/office/drawing/2014/main" id="{EE9C7D1A-E35A-D240-A964-7CA4AB3BB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644" y="3941887"/>
            <a:ext cx="3190009" cy="1531925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="" xmlns:a16="http://schemas.microsoft.com/office/drawing/2014/main" id="{4E825D93-31A1-3049-A4DF-04A0A3B4F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663" y="1100137"/>
            <a:ext cx="7443355" cy="1325563"/>
          </a:xfrm>
        </p:spPr>
        <p:txBody>
          <a:bodyPr>
            <a:normAutofit/>
          </a:bodyPr>
          <a:lstStyle/>
          <a:p>
            <a:pPr algn="ctr"/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In gesprek | Vragen</a:t>
            </a:r>
            <a:endParaRPr lang="nl-N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01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0589" y="756355"/>
            <a:ext cx="9000470" cy="5386090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endParaRPr lang="nl-NL" sz="1600" dirty="0" smtClean="0">
              <a:latin typeface="Trebuchet MS" panose="020B0603020202020204" pitchFamily="34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603020202020204" pitchFamily="34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603020202020204" pitchFamily="34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603020202020204" pitchFamily="34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603020202020204" pitchFamily="34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603020202020204" pitchFamily="34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nl-NL" sz="1600" dirty="0" smtClean="0">
              <a:latin typeface="Trebuchet MS" panose="020B0603020202020204" pitchFamily="34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nl-NL" sz="1600" dirty="0">
              <a:latin typeface="Trebuchet MS" panose="020B0603020202020204" pitchFamily="34" charset="0"/>
            </a:endParaRPr>
          </a:p>
          <a:p>
            <a:pPr lvl="1"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 marL="285750" indent="-285750">
              <a:lnSpc>
                <a:spcPts val="2400"/>
              </a:lnSpc>
              <a:buFontTx/>
              <a:buChar char="-"/>
            </a:pPr>
            <a:endParaRPr lang="nl-NL" sz="1600" dirty="0">
              <a:latin typeface="Trebuchet MS" panose="020B0603020202020204" pitchFamily="34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="" xmlns:a16="http://schemas.microsoft.com/office/drawing/2014/main" id="{1F56BC87-8BC0-4249-9AFC-1AF59194C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0" y="841664"/>
            <a:ext cx="8801100" cy="849024"/>
          </a:xfrm>
        </p:spPr>
        <p:txBody>
          <a:bodyPr>
            <a:normAutofit/>
          </a:bodyPr>
          <a:lstStyle/>
          <a:p>
            <a:pPr algn="ctr"/>
            <a:r>
              <a:rPr lang="nl-NL" sz="2800" dirty="0" smtClean="0">
                <a:latin typeface="Trebuchet MS" panose="020B0603020202020204" pitchFamily="34" charset="0"/>
              </a:rPr>
              <a:t>In gesprek | Vragen</a:t>
            </a:r>
            <a:endParaRPr lang="nl-NL" sz="2800" dirty="0">
              <a:latin typeface="Trebuchet MS" panose="020B0603020202020204" pitchFamily="34" charset="0"/>
            </a:endParaRP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="" xmlns:a16="http://schemas.microsoft.com/office/drawing/2014/main" id="{6E49F7E5-A0BF-0A49-8136-D3D92DEC28A0}"/>
              </a:ext>
            </a:extLst>
          </p:cNvPr>
          <p:cNvSpPr txBox="1">
            <a:spLocks/>
          </p:cNvSpPr>
          <p:nvPr/>
        </p:nvSpPr>
        <p:spPr>
          <a:xfrm>
            <a:off x="1714500" y="1985273"/>
            <a:ext cx="8686799" cy="1163172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aramond" pitchFamily="18" charset="0"/>
              <a:buNone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A. Hoe houd je de verbinding als je niet of minder op de werkvloer bent?</a:t>
            </a:r>
          </a:p>
          <a:p>
            <a:pPr marL="0" indent="0">
              <a:buFont typeface="Garamond" pitchFamily="18" charset="0"/>
              <a:buNone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B. Ben je open over je situatie naar je werkgever en collega’s toe? </a:t>
            </a:r>
          </a:p>
          <a:p>
            <a:pPr marL="0" indent="0">
              <a:buFont typeface="Garamond" pitchFamily="18" charset="0"/>
              <a:buNone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C. Hoeveel begrip ervaar je van collega’s voor je reïntegratie?</a:t>
            </a:r>
            <a:endParaRPr lang="nl-NL" dirty="0" smtClean="0"/>
          </a:p>
          <a:p>
            <a:pPr marL="0" indent="0">
              <a:buFont typeface="Garamond" pitchFamily="18" charset="0"/>
              <a:buNone/>
            </a:pP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5" name="Afbeelding 4" descr="Afbeelding met tekst, persoon, mensen, tafel&#10;&#10;Automatisch gegenereerde beschrijving">
            <a:extLst>
              <a:ext uri="{FF2B5EF4-FFF2-40B4-BE49-F238E27FC236}">
                <a16:creationId xmlns="" xmlns:a16="http://schemas.microsoft.com/office/drawing/2014/main" id="{14840358-8C52-5546-A05C-0A46267D3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683" y="3400662"/>
            <a:ext cx="4402282" cy="248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31171" y="461037"/>
            <a:ext cx="9044202" cy="569386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="" xmlns:a16="http://schemas.microsoft.com/office/drawing/2014/main" id="{4FE987C7-95DA-4F4F-950F-D8463C5B9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554" y="564899"/>
            <a:ext cx="8716219" cy="941783"/>
          </a:xfrm>
        </p:spPr>
        <p:txBody>
          <a:bodyPr>
            <a:normAutofit/>
          </a:bodyPr>
          <a:lstStyle/>
          <a:p>
            <a:pPr algn="ctr"/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Afronding</a:t>
            </a:r>
            <a:endParaRPr lang="nl-N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="" xmlns:a16="http://schemas.microsoft.com/office/drawing/2014/main" id="{78C416DC-78BE-8149-A4FF-89804F7CF04E}"/>
              </a:ext>
            </a:extLst>
          </p:cNvPr>
          <p:cNvSpPr txBox="1">
            <a:spLocks/>
          </p:cNvSpPr>
          <p:nvPr/>
        </p:nvSpPr>
        <p:spPr>
          <a:xfrm>
            <a:off x="1917999" y="1789773"/>
            <a:ext cx="8541328" cy="157946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aramond" pitchFamily="18" charset="0"/>
              <a:buNone/>
            </a:pP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Welk inzicht neem je mee naar huis</a:t>
            </a:r>
            <a:r>
              <a:rPr lang="nl-NL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" t="41105" r="758" b="12718"/>
          <a:stretch/>
        </p:blipFill>
        <p:spPr>
          <a:xfrm>
            <a:off x="1895162" y="3059671"/>
            <a:ext cx="8716219" cy="21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3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82248" y="830856"/>
            <a:ext cx="8595360" cy="5216813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Afsluiting</a:t>
            </a: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30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		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Heb je 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Tunga" panose="020B0502040204020203" pitchFamily="34" charset="0"/>
              </a:rPr>
              <a:t>og vragen of opmerkingen?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		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Ben je oké?</a:t>
            </a:r>
          </a:p>
          <a:p>
            <a:pPr>
              <a:lnSpc>
                <a:spcPts val="30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30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</a:t>
            </a:r>
            <a:r>
              <a:rPr lang="en-US" smtClean="0">
                <a:latin typeface="Verdana" panose="020B0604030504040204" pitchFamily="34" charset="0"/>
                <a:ea typeface="Verdana" panose="020B0604030504040204" pitchFamily="34" charset="0"/>
              </a:rPr>
              <a:t>www.memam.nl </a:t>
            </a:r>
          </a:p>
          <a:p>
            <a:pPr>
              <a:lnSpc>
                <a:spcPts val="3000"/>
              </a:lnSpc>
            </a:pP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0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0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endParaRPr lang="en-US" sz="12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			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Deze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presentatie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is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mede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mogelijk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gemaakt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door PATH</a:t>
            </a:r>
          </a:p>
          <a:p>
            <a:pPr algn="ctr"/>
            <a:endParaRPr lang="en-US" b="1" dirty="0">
              <a:latin typeface="Trebuchet MS" panose="020B0603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4" y="5310155"/>
            <a:ext cx="2482149" cy="4950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70" y="1749436"/>
            <a:ext cx="2255487" cy="337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6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31088" y="415746"/>
            <a:ext cx="8998527" cy="569899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r>
              <a:rPr lang="en-US" sz="2800" dirty="0" smtClean="0">
                <a:latin typeface="Trebuchet MS" panose="020B0603020202020204" pitchFamily="34" charset="0"/>
              </a:rPr>
              <a:t>		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Programma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3800"/>
              </a:lnSpc>
            </a:pP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Welkomstwoord</a:t>
            </a: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Mededelingen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Impact versus steun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De omgeving</a:t>
            </a: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Persoonlijke opdracht</a:t>
            </a: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PAUZE</a:t>
            </a:r>
          </a:p>
          <a:p>
            <a:pPr>
              <a:lnSpc>
                <a:spcPts val="2800"/>
              </a:lnSpc>
            </a:pPr>
            <a:r>
              <a:rPr lang="nl-NL" u="sng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u="sng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gesprek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Vragen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&amp;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Stelling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Afronding &amp; A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fsluiting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8" t="155" r="19146" b="-155"/>
          <a:stretch/>
        </p:blipFill>
        <p:spPr>
          <a:xfrm>
            <a:off x="7394821" y="755519"/>
            <a:ext cx="2632406" cy="466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1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66455" y="1059872"/>
            <a:ext cx="8530935" cy="5016758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Welkom en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mededelingen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Alles wat tijdens deze bijeenkomst gezegd wordt, beschouwen we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als ver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trouwelijke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informatie en wordt dus niet met anderen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buiten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deze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bijeenkomst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gedeeld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ts val="2400"/>
              </a:lnSpc>
            </a:pPr>
            <a:r>
              <a:rPr lang="en-US" sz="1600" dirty="0" smtClean="0">
                <a:latin typeface="Trebuchet MS" panose="020B0603020202020204" pitchFamily="34" charset="0"/>
              </a:rPr>
              <a:t>			</a:t>
            </a:r>
            <a:endParaRPr lang="nl-NL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3" b="31024"/>
          <a:stretch/>
        </p:blipFill>
        <p:spPr>
          <a:xfrm>
            <a:off x="1922041" y="3728004"/>
            <a:ext cx="8219762" cy="199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6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7464" y="707546"/>
            <a:ext cx="9029700" cy="582723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Over Stichting Me Mam</a:t>
            </a: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Stichting Me Mam is in 2015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opgericht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om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zwangeren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pasbevallen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moeders te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ondersteunen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die te maken hebben met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psychische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problematiek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Het is een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samenwerking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tussen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ervaringsdeskundigen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professionals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tevens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gericht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op zowel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reguliere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als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complementaire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zorg. Me Mam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heeft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als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visie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dat de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keuze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van de moeder centraal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staat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Omdat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niet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alle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moeders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medische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zorg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nodig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hebben,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noemt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Me Mam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zich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een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ervaringscentrum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plaats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van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een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patiëntenorganisatie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In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2017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was Stichting Me Mam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winnaar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van de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Libelle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Ster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Award.</a:t>
            </a:r>
            <a:endParaRPr lang="en-US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000" dirty="0"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70" y="826418"/>
            <a:ext cx="1431002" cy="128026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361209" y="1857244"/>
            <a:ext cx="9195955" cy="2860229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46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36335" y="274877"/>
            <a:ext cx="9029700" cy="6186309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Ons team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95" y="1382901"/>
            <a:ext cx="1509420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10" y="1382901"/>
            <a:ext cx="1506080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638" y="1382901"/>
            <a:ext cx="1492500" cy="182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65" y="3903497"/>
            <a:ext cx="1514960" cy="1828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18" y="3898612"/>
            <a:ext cx="1490420" cy="1828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91246" y="3335798"/>
            <a:ext cx="1088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Marieke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39789" y="3335798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Linda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71713" y="333579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Mariëlle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73879" y="5835131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Mariëtte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953" y="5832689"/>
            <a:ext cx="78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Karin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16316" y="5832689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Jessica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65" y="3896983"/>
            <a:ext cx="15182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8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89808" y="846610"/>
            <a:ext cx="8961120" cy="5468164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Impact versus steun</a:t>
            </a:r>
          </a:p>
          <a:p>
            <a:pPr algn="ctr">
              <a:lnSpc>
                <a:spcPts val="2400"/>
              </a:lnSpc>
            </a:pPr>
            <a:endParaRPr lang="nl-N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Impact is de beweging van de moeder naar de omgeving,</a:t>
            </a:r>
          </a:p>
          <a:p>
            <a:pPr algn="ctr"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steun is de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beweging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van de omgeving naar de moeder.</a:t>
            </a: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De impact die het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ziekzijn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heeft op de ander EN</a:t>
            </a:r>
          </a:p>
          <a:p>
            <a:pPr algn="ctr"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De impact die het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ziekzijn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heeft op de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relatie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tussen moeder en de ander</a:t>
            </a:r>
          </a:p>
          <a:p>
            <a:pPr algn="ctr"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 smtClean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874" y="3016829"/>
            <a:ext cx="2492987" cy="165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41702" y="335401"/>
            <a:ext cx="8961120" cy="6006773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De omgeving</a:t>
            </a:r>
          </a:p>
          <a:p>
            <a:pPr>
              <a:lnSpc>
                <a:spcPts val="24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 marL="1200150" lvl="2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57350" lvl="3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57350" lvl="3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57350" lvl="3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3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4"/>
          <a:stretch/>
        </p:blipFill>
        <p:spPr>
          <a:xfrm>
            <a:off x="2794548" y="1482890"/>
            <a:ext cx="7055427" cy="37117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41256" y="4190517"/>
            <a:ext cx="7762010" cy="1672936"/>
          </a:xfrm>
          <a:prstGeom prst="rect">
            <a:avLst/>
          </a:prstGeom>
          <a:solidFill>
            <a:schemeClr val="lt1">
              <a:alpha val="71000"/>
            </a:schemeClr>
          </a:solidFill>
          <a:ln w="38100">
            <a:solidFill>
              <a:srgbClr val="93B7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Gezin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Familie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Vrienden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08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0589" y="756355"/>
            <a:ext cx="9000470" cy="5468164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Persoonlijke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opdracht</a:t>
            </a: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nl-NL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nl-NL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nl-N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algn="r"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algn="ctr"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Neem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een moment de tijd 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algn="ctr"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en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bedenk een voorbeeld </a:t>
            </a:r>
          </a:p>
          <a:p>
            <a:pPr lvl="1" algn="ctr"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die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in jouw situatie 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algn="ctr"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de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impact op de omgeving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weergeeft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ts val="2400"/>
              </a:lnSpc>
            </a:pPr>
            <a:endParaRPr lang="nl-N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2" r="48598"/>
          <a:stretch/>
        </p:blipFill>
        <p:spPr>
          <a:xfrm>
            <a:off x="1857283" y="1014350"/>
            <a:ext cx="1857331" cy="495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0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24822" y="758534"/>
            <a:ext cx="8961120" cy="5447645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 smtClean="0">
                <a:latin typeface="Trebuchet MS" panose="020B0603020202020204" pitchFamily="34" charset="0"/>
              </a:rPr>
              <a:t>												</a:t>
            </a: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 smtClean="0">
                <a:latin typeface="Trebuchet MS" panose="020B0603020202020204" pitchFamily="34" charset="0"/>
              </a:rPr>
              <a:t>												</a:t>
            </a:r>
            <a:r>
              <a:rPr lang="en-US" sz="2800" dirty="0">
                <a:latin typeface="Trebuchet MS" panose="020B0603020202020204" pitchFamily="34" charset="0"/>
              </a:rPr>
              <a:t>	</a:t>
            </a:r>
            <a:r>
              <a:rPr lang="en-US" sz="2800" dirty="0" err="1" smtClean="0">
                <a:latin typeface="Trebuchet MS" panose="020B0603020202020204" pitchFamily="34" charset="0"/>
              </a:rPr>
              <a:t>Pauze</a:t>
            </a: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6" r="9978"/>
          <a:stretch/>
        </p:blipFill>
        <p:spPr>
          <a:xfrm>
            <a:off x="1839122" y="871383"/>
            <a:ext cx="4790278" cy="522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6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13286</TotalTime>
  <Words>167</Words>
  <Application>Microsoft Office PowerPoint</Application>
  <PresentationFormat>Widescreen</PresentationFormat>
  <Paragraphs>217</Paragraphs>
  <Slides>15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Garamond</vt:lpstr>
      <vt:lpstr>Trebuchet MS</vt:lpstr>
      <vt:lpstr>Tunga</vt:lpstr>
      <vt:lpstr>Verdana</vt:lpstr>
      <vt:lpstr>Savon</vt:lpstr>
      <vt:lpstr>Impact op de omgeving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gesprek | Vragen</vt:lpstr>
      <vt:lpstr>In gesprek | Stelling</vt:lpstr>
      <vt:lpstr>In gesprek | Vragen</vt:lpstr>
      <vt:lpstr>In gesprek | Vragen</vt:lpstr>
      <vt:lpstr>Afronding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Stichting Me Mam</dc:title>
  <dc:creator>Karin Kraayveld</dc:creator>
  <cp:lastModifiedBy>Karin Kraayveld</cp:lastModifiedBy>
  <cp:revision>173</cp:revision>
  <dcterms:created xsi:type="dcterms:W3CDTF">2017-04-21T18:18:39Z</dcterms:created>
  <dcterms:modified xsi:type="dcterms:W3CDTF">2024-10-10T14:45:25Z</dcterms:modified>
</cp:coreProperties>
</file>