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307" r:id="rId2"/>
    <p:sldId id="308" r:id="rId3"/>
    <p:sldId id="309" r:id="rId4"/>
    <p:sldId id="310" r:id="rId5"/>
    <p:sldId id="316" r:id="rId6"/>
    <p:sldId id="284" r:id="rId7"/>
    <p:sldId id="311" r:id="rId8"/>
    <p:sldId id="306" r:id="rId9"/>
    <p:sldId id="312" r:id="rId10"/>
    <p:sldId id="290" r:id="rId11"/>
    <p:sldId id="313" r:id="rId12"/>
    <p:sldId id="289" r:id="rId13"/>
    <p:sldId id="292" r:id="rId14"/>
    <p:sldId id="314" r:id="rId15"/>
    <p:sldId id="31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A69D"/>
    <a:srgbClr val="93B7AF"/>
    <a:srgbClr val="FCD6EC"/>
    <a:srgbClr val="EA9698"/>
    <a:srgbClr val="871B1D"/>
    <a:srgbClr val="F77525"/>
    <a:srgbClr val="FF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66" autoAdjust="0"/>
    <p:restoredTop sz="94660"/>
  </p:normalViewPr>
  <p:slideViewPr>
    <p:cSldViewPr snapToGrid="0">
      <p:cViewPr varScale="1">
        <p:scale>
          <a:sx n="92" d="100"/>
          <a:sy n="92" d="100"/>
        </p:scale>
        <p:origin x="52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A76EB9D5-7E1A-4433-8B21-2237CC26FA2C}" type="datetimeFigureOut">
              <a:rPr lang="en-US" dirty="0"/>
              <a:t>04-Mar-24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8A19-B9D6-4696-A74D-9FEF900C8B6A}" type="datetimeFigureOut">
              <a:rPr lang="en-US" dirty="0"/>
              <a:t>04-Mar-24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5100-39B0-4914-BBD6-34F267582565}" type="datetimeFigureOut">
              <a:rPr lang="en-US" dirty="0"/>
              <a:t>04-Mar-24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F837-FEDB-44F2-8FB5-4F56FC548A33}" type="datetimeFigureOut">
              <a:rPr lang="en-US" dirty="0"/>
              <a:t>04-Mar-24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EC2AB55-62C0-407E-B706-C907B44B0BFC}" type="datetimeFigureOut">
              <a:rPr lang="en-US" dirty="0"/>
              <a:t>04-Mar-24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33F-FEF5-4E73-A5F9-307689FE77C6}" type="datetimeFigureOut">
              <a:rPr lang="en-US" dirty="0"/>
              <a:t>04-Mar-24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5FA4-F0B8-4D71-BC92-932E3A1502F8}" type="datetimeFigureOut">
              <a:rPr lang="en-US" dirty="0"/>
              <a:t>04-Mar-24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9F80-C2CE-4D6A-80E4-D3515AD92BC6}" type="datetimeFigureOut">
              <a:rPr lang="en-US" dirty="0"/>
              <a:t>04-Mar-24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220E-EF40-477E-B84C-637FC7CE78DB}" type="datetimeFigureOut">
              <a:rPr lang="en-US" dirty="0"/>
              <a:t>04-Mar-24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8D63-E026-4E54-B301-C824E1BD14F3}" type="datetimeFigureOut">
              <a:rPr lang="en-US" dirty="0"/>
              <a:t>04-Mar-24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C423185-9573-406A-8068-0AB4F2335019}" type="datetimeFigureOut">
              <a:rPr lang="en-US" dirty="0"/>
              <a:t>04-Mar-24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5516DA-9D86-4E1E-A623-C11F9F74EB59}" type="datetimeFigureOut">
              <a:rPr lang="en-US" dirty="0"/>
              <a:t>04-Mar-24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J2XBZaAyROw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9054" y="2896227"/>
            <a:ext cx="9071240" cy="735064"/>
          </a:xfrm>
        </p:spPr>
        <p:txBody>
          <a:bodyPr/>
          <a:lstStyle/>
          <a:p>
            <a:pPr>
              <a:lnSpc>
                <a:spcPts val="6000"/>
              </a:lnSpc>
            </a:pPr>
            <a:r>
              <a:rPr lang="en-US" sz="3600" b="1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Invloed op je werk</a:t>
            </a:r>
            <a:endParaRPr lang="en-US" sz="3600" b="1" cap="none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9054" y="3809118"/>
            <a:ext cx="9070848" cy="541062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Stichting Me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Mam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083" y="1712805"/>
            <a:ext cx="1355029" cy="11834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9054" y="4576186"/>
            <a:ext cx="907084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Donderdag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maart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2024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van 20.00 tot 21.30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uur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18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24822" y="758534"/>
            <a:ext cx="8961120" cy="5447645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2800" dirty="0" smtClean="0">
                <a:latin typeface="Trebuchet MS" panose="020B0603020202020204" pitchFamily="34" charset="0"/>
              </a:rPr>
              <a:t>												</a:t>
            </a: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2800" dirty="0" smtClean="0">
                <a:latin typeface="Trebuchet MS" panose="020B0603020202020204" pitchFamily="34" charset="0"/>
              </a:rPr>
              <a:t>												</a:t>
            </a:r>
            <a:r>
              <a:rPr lang="en-US" sz="2800" dirty="0">
                <a:latin typeface="Trebuchet MS" panose="020B0603020202020204" pitchFamily="34" charset="0"/>
              </a:rPr>
              <a:t>	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Pauze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6" r="9978"/>
          <a:stretch/>
        </p:blipFill>
        <p:spPr>
          <a:xfrm>
            <a:off x="1839122" y="871383"/>
            <a:ext cx="4790278" cy="522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6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31171" y="461037"/>
            <a:ext cx="8961120" cy="5940088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r>
              <a:rPr lang="en-US" sz="2800" dirty="0" err="1" smtClean="0">
                <a:latin typeface="Trebuchet MS" panose="020B0603020202020204" pitchFamily="34" charset="0"/>
              </a:rPr>
              <a:t>Omdenken</a:t>
            </a:r>
            <a:r>
              <a:rPr lang="en-US" sz="2800" dirty="0" smtClean="0">
                <a:latin typeface="Trebuchet MS" panose="020B0603020202020204" pitchFamily="34" charset="0"/>
              </a:rPr>
              <a:t> | Invloed</a:t>
            </a:r>
          </a:p>
          <a:p>
            <a:pPr algn="ctr"/>
            <a:endParaRPr lang="en-US" sz="2800" dirty="0">
              <a:latin typeface="Trebuchet MS" panose="020B0603020202020204" pitchFamily="34" charset="0"/>
            </a:endParaRPr>
          </a:p>
          <a:p>
            <a:pPr algn="ctr"/>
            <a:endParaRPr lang="en-US" sz="2800" dirty="0" smtClean="0">
              <a:latin typeface="Trebuchet MS" panose="020B0603020202020204" pitchFamily="34" charset="0"/>
            </a:endParaRPr>
          </a:p>
          <a:p>
            <a:pPr algn="ctr"/>
            <a:endParaRPr lang="en-US" sz="2800" dirty="0">
              <a:latin typeface="Trebuchet MS" panose="020B0603020202020204" pitchFamily="34" charset="0"/>
            </a:endParaRPr>
          </a:p>
          <a:p>
            <a:pPr algn="ctr"/>
            <a:endParaRPr lang="en-US" sz="2800" dirty="0" smtClean="0">
              <a:latin typeface="Trebuchet MS" panose="020B0603020202020204" pitchFamily="34" charset="0"/>
            </a:endParaRPr>
          </a:p>
          <a:p>
            <a:endParaRPr lang="nl-NL" sz="1600" b="1" dirty="0" smtClean="0">
              <a:latin typeface="Trebuchet MS" panose="020B0603020202020204" pitchFamily="34" charset="0"/>
            </a:endParaRPr>
          </a:p>
          <a:p>
            <a:pPr algn="ctr"/>
            <a:endParaRPr lang="nl-NL" sz="2000" i="1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 smtClean="0">
              <a:latin typeface="Trebuchet MS" panose="020B0603020202020204" pitchFamily="34" charset="0"/>
            </a:endParaRPr>
          </a:p>
        </p:txBody>
      </p:sp>
      <p:pic>
        <p:nvPicPr>
          <p:cNvPr id="2" name="J2XBZaAyROw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953604" y="1665811"/>
            <a:ext cx="6516254" cy="418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31171" y="461037"/>
            <a:ext cx="8961120" cy="5960606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r>
              <a:rPr lang="en-US" sz="2800" dirty="0" smtClean="0">
                <a:latin typeface="Trebuchet MS" panose="020B0603020202020204" pitchFamily="34" charset="0"/>
              </a:rPr>
              <a:t>In gesprek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 | Vragen</a:t>
            </a:r>
          </a:p>
          <a:p>
            <a:endParaRPr lang="nl-NL" sz="16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nl-NL" sz="2000" i="1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r>
              <a:rPr lang="nl-NL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Waar heb jij invloed op en waarop niet?</a:t>
            </a:r>
            <a:br>
              <a:rPr lang="nl-NL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Waar zou je graag invloed op willen hebben?</a:t>
            </a:r>
          </a:p>
          <a:p>
            <a:pPr algn="ctr">
              <a:lnSpc>
                <a:spcPts val="2800"/>
              </a:lnSpc>
            </a:pPr>
            <a:r>
              <a:rPr lang="nl-NL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 het voor jou haalbaar om die invloed te hebben?</a:t>
            </a:r>
          </a:p>
          <a:p>
            <a:pPr algn="ctr">
              <a:lnSpc>
                <a:spcPts val="2800"/>
              </a:lnSpc>
            </a:pPr>
            <a:endParaRPr lang="nl-NL" i="1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2000" u="sng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 smtClean="0"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6" t="17273" r="466" b="43636"/>
          <a:stretch/>
        </p:blipFill>
        <p:spPr>
          <a:xfrm>
            <a:off x="2013198" y="3522518"/>
            <a:ext cx="8397065" cy="252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7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35281" y="862444"/>
            <a:ext cx="8595360" cy="4924425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endParaRPr lang="en-US" sz="2800" dirty="0" smtClean="0">
              <a:latin typeface="Trebuchet MS" panose="020B0603020202020204" pitchFamily="34" charset="0"/>
            </a:endParaRPr>
          </a:p>
          <a:p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nl-NL" sz="1600" dirty="0" smtClean="0">
                <a:latin typeface="Trebuchet MS" panose="020B0603020202020204" pitchFamily="34" charset="0"/>
              </a:rPr>
              <a:t>		 </a:t>
            </a: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Trebuchet MS" panose="020B0603020202020204" pitchFamily="34" charset="0"/>
            </a:endParaRPr>
          </a:p>
          <a:p>
            <a:endParaRPr lang="en-US" dirty="0" smtClean="0">
              <a:latin typeface="Trebuchet MS" panose="020B0603020202020204" pitchFamily="34" charset="0"/>
            </a:endParaRPr>
          </a:p>
          <a:p>
            <a:endParaRPr lang="en-US" dirty="0" smtClean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nl-NL" dirty="0">
              <a:latin typeface="Trebuchet MS" panose="020B060302020202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333" y="1879727"/>
            <a:ext cx="5059256" cy="270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5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31171" y="461037"/>
            <a:ext cx="9044202" cy="5693866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rebuchet MS" panose="020B0603020202020204" pitchFamily="34" charset="0"/>
              </a:rPr>
              <a:t/>
            </a:r>
            <a:br>
              <a:rPr lang="en-US" sz="2800" dirty="0">
                <a:latin typeface="Trebuchet MS" panose="020B0603020202020204" pitchFamily="34" charset="0"/>
              </a:rPr>
            </a:br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Trebuchet MS" panose="020B0603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="" xmlns:a16="http://schemas.microsoft.com/office/drawing/2014/main" id="{4FE987C7-95DA-4F4F-950F-D8463C5B9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0554" y="564899"/>
            <a:ext cx="8716219" cy="941783"/>
          </a:xfrm>
        </p:spPr>
        <p:txBody>
          <a:bodyPr>
            <a:normAutofit/>
          </a:bodyPr>
          <a:lstStyle/>
          <a:p>
            <a:pPr algn="ctr"/>
            <a:r>
              <a:rPr lang="nl-N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Afronding</a:t>
            </a:r>
            <a:endParaRPr lang="nl-N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="" xmlns:a16="http://schemas.microsoft.com/office/drawing/2014/main" id="{78C416DC-78BE-8149-A4FF-89804F7CF04E}"/>
              </a:ext>
            </a:extLst>
          </p:cNvPr>
          <p:cNvSpPr txBox="1">
            <a:spLocks/>
          </p:cNvSpPr>
          <p:nvPr/>
        </p:nvSpPr>
        <p:spPr>
          <a:xfrm>
            <a:off x="1917999" y="1789773"/>
            <a:ext cx="8541328" cy="1579465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Garamond" pitchFamily="18" charset="0"/>
              <a:buNone/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Welk inzicht neem je mee naar huis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8" t="41105" r="758" b="12718"/>
          <a:stretch/>
        </p:blipFill>
        <p:spPr>
          <a:xfrm>
            <a:off x="1895162" y="3059671"/>
            <a:ext cx="8716219" cy="215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58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82248" y="830856"/>
            <a:ext cx="8595360" cy="5216813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rebuchet MS" panose="020B0603020202020204" pitchFamily="34" charset="0"/>
              </a:rPr>
              <a:t/>
            </a:r>
            <a:br>
              <a:rPr lang="en-US" sz="2800" dirty="0">
                <a:latin typeface="Trebuchet MS" panose="020B0603020202020204" pitchFamily="34" charset="0"/>
              </a:rPr>
            </a:b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Afsluiting</a:t>
            </a:r>
          </a:p>
          <a:p>
            <a:pPr>
              <a:lnSpc>
                <a:spcPts val="24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lnSpc>
                <a:spcPts val="30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		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Heb je 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Tunga" panose="020B0502040204020203" pitchFamily="34" charset="0"/>
              </a:rPr>
              <a:t>og vragen of opmerkingen?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				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		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Ben je oké?</a:t>
            </a:r>
          </a:p>
          <a:p>
            <a:pPr>
              <a:lnSpc>
                <a:spcPts val="30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30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					</a:t>
            </a:r>
            <a:r>
              <a:rPr lang="en-US" smtClean="0">
                <a:latin typeface="Verdana" panose="020B0604030504040204" pitchFamily="34" charset="0"/>
                <a:ea typeface="Verdana" panose="020B0604030504040204" pitchFamily="34" charset="0"/>
              </a:rPr>
              <a:t>www.memam.nl </a:t>
            </a:r>
          </a:p>
          <a:p>
            <a:pPr>
              <a:lnSpc>
                <a:spcPts val="3000"/>
              </a:lnSpc>
            </a:pP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20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20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endParaRPr lang="en-US" sz="12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			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Deze </a:t>
            </a:r>
            <a:r>
              <a:rPr lang="en-US" sz="12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presentatie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 is </a:t>
            </a:r>
            <a:r>
              <a:rPr lang="en-US" sz="12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mede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 mogelijk </a:t>
            </a:r>
            <a:r>
              <a:rPr lang="en-US" sz="12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gemaakt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 door PATH</a:t>
            </a:r>
          </a:p>
          <a:p>
            <a:pPr algn="ctr"/>
            <a:endParaRPr lang="en-US" b="1" dirty="0">
              <a:latin typeface="Trebuchet MS" panose="020B0603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84" y="5310155"/>
            <a:ext cx="2482149" cy="4950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170" y="1749436"/>
            <a:ext cx="2255487" cy="337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3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382961" y="704504"/>
            <a:ext cx="8998527" cy="5309146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Trebuchet MS" panose="020B0603020202020204" pitchFamily="34" charset="0"/>
            </a:endParaRPr>
          </a:p>
          <a:p>
            <a:r>
              <a:rPr lang="en-US" sz="2800" dirty="0" smtClean="0">
                <a:latin typeface="Trebuchet MS" panose="020B0603020202020204" pitchFamily="34" charset="0"/>
              </a:rPr>
              <a:t>		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Programma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600"/>
              </a:lnSpc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Welkomstwoord |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Mededelingen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Cirkel van invloed</a:t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In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gesprek: Vragen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Gevolgen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gesprek: Vragen</a:t>
            </a: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600"/>
              </a:lnSpc>
            </a:pP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PAUZE</a:t>
            </a:r>
            <a:r>
              <a:rPr lang="nl-NL" b="1" u="sng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b="1" u="sng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6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Omdenken | Filmpje</a:t>
            </a:r>
          </a:p>
          <a:p>
            <a:pPr>
              <a:lnSpc>
                <a:spcPts val="26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In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gesprek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Vragen</a:t>
            </a: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6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Afronding &amp; A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fsluiting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224" y="2559627"/>
            <a:ext cx="3280063" cy="328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5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66455" y="1059872"/>
            <a:ext cx="8530935" cy="4862870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rebuchet MS" panose="020B0603020202020204" pitchFamily="34" charset="0"/>
              </a:rPr>
              <a:t/>
            </a:r>
            <a:br>
              <a:rPr lang="en-US" sz="2800" dirty="0">
                <a:latin typeface="Trebuchet MS" panose="020B060302020202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Welkom en 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mededelingen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nl-NL" sz="16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Alles wat tijdens deze bijeenkomst gezegd wordt, beschouwen we 	als ver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trouwelijke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informatie en wordt dus niet met anderen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buiten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deze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bijeenkomst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gedeeld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>
              <a:lnSpc>
                <a:spcPts val="2400"/>
              </a:lnSpc>
            </a:pPr>
            <a:r>
              <a:rPr lang="en-US" sz="1600" dirty="0" smtClean="0">
                <a:latin typeface="Trebuchet MS" panose="020B0603020202020204" pitchFamily="34" charset="0"/>
              </a:rPr>
              <a:t>			</a:t>
            </a:r>
            <a:endParaRPr lang="nl-NL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93" b="31024"/>
          <a:stretch/>
        </p:blipFill>
        <p:spPr>
          <a:xfrm>
            <a:off x="1922041" y="3728004"/>
            <a:ext cx="8219762" cy="199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8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27464" y="707546"/>
            <a:ext cx="9029700" cy="5570756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Over Stichting Me Mam</a:t>
            </a:r>
          </a:p>
          <a:p>
            <a:pPr>
              <a:lnSpc>
                <a:spcPts val="2400"/>
              </a:lnSpc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lnSpc>
                <a:spcPts val="2400"/>
              </a:lnSpc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Stichting Me Mam is in 2015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opgericht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om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zwangeren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pasbevallen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moeders te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ondersteunen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die te maken hebben met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psychische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problematiek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Het is een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samenwerking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tussen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ervaringsdeskundigen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professionals</a:t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tevens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gericht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op zowel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reguliere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als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complementaire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zorg. Me Mam 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heeft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als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visie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dat de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keuze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van de moeder centraal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staat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Omdat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niet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alle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moeders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medische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zorg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nodig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hebben,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noemt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Me Mam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zich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ervaringscentrum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plaats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van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een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patiëntenorganisatie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lnSpc>
                <a:spcPts val="24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In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2017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was Stichting Me Mam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winnaar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van de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Libelle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Ster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Award.</a:t>
            </a:r>
          </a:p>
          <a:p>
            <a:pPr>
              <a:lnSpc>
                <a:spcPts val="2400"/>
              </a:lnSpc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070" y="826418"/>
            <a:ext cx="1431002" cy="128026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361209" y="1857244"/>
            <a:ext cx="9195955" cy="2860229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837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7AA69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36335" y="274877"/>
            <a:ext cx="9029700" cy="6186309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Ons team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lnSpc>
                <a:spcPts val="2400"/>
              </a:lnSpc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95" y="1382901"/>
            <a:ext cx="1509420" cy="1828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10" y="1382901"/>
            <a:ext cx="1506080" cy="1828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638" y="1382901"/>
            <a:ext cx="1492500" cy="1828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095" y="3879792"/>
            <a:ext cx="1494920" cy="1828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65" y="3903497"/>
            <a:ext cx="1514960" cy="1828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18" y="3898612"/>
            <a:ext cx="1490420" cy="18288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91246" y="3335798"/>
            <a:ext cx="1088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Marieke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39789" y="3335798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Linda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71713" y="333579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Mariëlle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73879" y="5835131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Mariëtte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20953" y="5832689"/>
            <a:ext cx="78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Karin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16316" y="5832689"/>
            <a:ext cx="852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Jenny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3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10589" y="600492"/>
            <a:ext cx="9000470" cy="5673348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Cirkel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 van 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invloed</a:t>
            </a:r>
            <a:endParaRPr lang="en-US" sz="2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nl-NL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Het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weer</a:t>
            </a:r>
          </a:p>
          <a:p>
            <a:pPr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Gedrag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van je leidinggevende</a:t>
            </a:r>
          </a:p>
          <a:p>
            <a:pPr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Meningen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van anderen</a:t>
            </a:r>
          </a:p>
          <a:p>
            <a:pPr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Je gezondheid</a:t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Een ziek kind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Humeur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van je partner</a:t>
            </a:r>
          </a:p>
          <a:p>
            <a:pPr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Gevoelens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van anderen</a:t>
            </a:r>
          </a:p>
          <a:p>
            <a:pPr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Files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 marL="285750" indent="-285750">
              <a:lnSpc>
                <a:spcPts val="2400"/>
              </a:lnSpc>
              <a:buFontTx/>
              <a:buChar char="-"/>
            </a:pPr>
            <a:endParaRPr lang="nl-NL" sz="1600" dirty="0">
              <a:latin typeface="Trebuchet MS" panose="020B0603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733" y="2031855"/>
            <a:ext cx="4071537" cy="360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0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10589" y="756355"/>
            <a:ext cx="9000470" cy="5570756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r>
              <a:rPr lang="en-US" sz="2800" dirty="0" smtClean="0">
                <a:latin typeface="Trebuchet MS" panose="020B0603020202020204" pitchFamily="34" charset="0"/>
              </a:rPr>
              <a:t>In gesprek | Vragen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nl-NL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 marL="742950" lvl="1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In hoeverre is jouw psychische aandoening van invloed op je werk?</a:t>
            </a:r>
          </a:p>
          <a:p>
            <a:pPr>
              <a:lnSpc>
                <a:spcPts val="2400"/>
              </a:lnSpc>
            </a:pP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Wat kunnen collega’s voor jou betekenen?</a:t>
            </a:r>
          </a:p>
          <a:p>
            <a:pPr>
              <a:lnSpc>
                <a:spcPts val="2400"/>
              </a:lnSpc>
            </a:pP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Wat kun je doen om je werk te behouden?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 marL="285750" indent="-285750">
              <a:lnSpc>
                <a:spcPts val="2400"/>
              </a:lnSpc>
              <a:buFontTx/>
              <a:buChar char="-"/>
            </a:pPr>
            <a:endParaRPr lang="nl-NL" sz="1600" dirty="0">
              <a:latin typeface="Trebuchet MS" panose="020B0603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72" b="6437"/>
          <a:stretch/>
        </p:blipFill>
        <p:spPr>
          <a:xfrm>
            <a:off x="2046332" y="4064986"/>
            <a:ext cx="8128984" cy="187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852093" y="553610"/>
            <a:ext cx="8961120" cy="5775940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r>
              <a:rPr lang="en-US" sz="2800" dirty="0" err="1" smtClean="0">
                <a:latin typeface="Trebuchet MS" panose="020B0603020202020204" pitchFamily="34" charset="0"/>
              </a:rPr>
              <a:t>G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evolgen</a:t>
            </a:r>
            <a:endParaRPr lang="en-US" sz="2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 lvl="2">
              <a:lnSpc>
                <a:spcPts val="28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Het kan zo zijn dat jouw aandoening</a:t>
            </a:r>
          </a:p>
          <a:p>
            <a:pPr lvl="2">
              <a:lnSpc>
                <a:spcPts val="2800"/>
              </a:lnSpc>
            </a:pP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directe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gevolgen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heeft op jouw</a:t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prestaties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op de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werkvloer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lvl="2"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>
              <a:lnSpc>
                <a:spcPts val="2800"/>
              </a:lnSpc>
            </a:pP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Zoals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Minder concentratie</a:t>
            </a:r>
          </a:p>
          <a:p>
            <a:pPr marL="1200150" lvl="2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Sneller vermoeid</a:t>
            </a:r>
          </a:p>
          <a:p>
            <a:pPr marL="1200150" lvl="2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Vaak overprikkeld</a:t>
            </a:r>
          </a:p>
          <a:p>
            <a:pPr marL="1200150" lvl="2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Fouten maken</a:t>
            </a:r>
          </a:p>
          <a:p>
            <a:pPr marL="1200150" lvl="2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Lichamelijke klachten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752" y="2709362"/>
            <a:ext cx="2172965" cy="291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8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852093" y="553610"/>
            <a:ext cx="8961120" cy="5827236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In gesprek | Vragen</a:t>
            </a:r>
          </a:p>
          <a:p>
            <a:pPr>
              <a:lnSpc>
                <a:spcPts val="24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 lvl="2">
              <a:lnSpc>
                <a:spcPts val="28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Wat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merkte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jij aan jezelf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toen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je weer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ging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werken,</a:t>
            </a:r>
          </a:p>
          <a:p>
            <a:pPr lvl="2">
              <a:lnSpc>
                <a:spcPts val="28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op het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gebied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van…</a:t>
            </a:r>
          </a:p>
          <a:p>
            <a:pPr lvl="2"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...Concentratie</a:t>
            </a:r>
          </a:p>
          <a:p>
            <a:pPr lvl="2"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...Vermoeidheid</a:t>
            </a:r>
          </a:p>
          <a:p>
            <a:pPr lvl="2">
              <a:lnSpc>
                <a:spcPts val="28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...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Prikkels</a:t>
            </a: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...Lichamelijke klachten</a:t>
            </a:r>
          </a:p>
          <a:p>
            <a:pPr lvl="2"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...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Stemming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863" y="2694061"/>
            <a:ext cx="2092297" cy="314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0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14380</TotalTime>
  <Words>23</Words>
  <Application>Microsoft Office PowerPoint</Application>
  <PresentationFormat>Widescreen</PresentationFormat>
  <Paragraphs>190</Paragraphs>
  <Slides>15</Slides>
  <Notes>0</Notes>
  <HiddenSlides>1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Garamond</vt:lpstr>
      <vt:lpstr>Trebuchet MS</vt:lpstr>
      <vt:lpstr>Tunga</vt:lpstr>
      <vt:lpstr>Verdana</vt:lpstr>
      <vt:lpstr>Savon</vt:lpstr>
      <vt:lpstr>Invloed op je werk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Afronding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Stichting Me Mam</dc:title>
  <dc:creator>Karin Kraayveld</dc:creator>
  <cp:lastModifiedBy>Karin Kraayveld</cp:lastModifiedBy>
  <cp:revision>158</cp:revision>
  <dcterms:created xsi:type="dcterms:W3CDTF">2017-04-21T18:18:39Z</dcterms:created>
  <dcterms:modified xsi:type="dcterms:W3CDTF">2024-03-05T10:52:22Z</dcterms:modified>
</cp:coreProperties>
</file>