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309" r:id="rId2"/>
    <p:sldId id="310" r:id="rId3"/>
    <p:sldId id="311" r:id="rId4"/>
    <p:sldId id="312" r:id="rId5"/>
    <p:sldId id="315" r:id="rId6"/>
    <p:sldId id="282" r:id="rId7"/>
    <p:sldId id="306" r:id="rId8"/>
    <p:sldId id="316" r:id="rId9"/>
    <p:sldId id="284" r:id="rId10"/>
    <p:sldId id="290" r:id="rId11"/>
    <p:sldId id="317" r:id="rId12"/>
    <p:sldId id="313" r:id="rId13"/>
    <p:sldId id="314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B7AF"/>
    <a:srgbClr val="7AA69D"/>
    <a:srgbClr val="FCD6EC"/>
    <a:srgbClr val="EA9698"/>
    <a:srgbClr val="871B1D"/>
    <a:srgbClr val="F77525"/>
    <a:srgbClr val="FF5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399" autoAdjust="0"/>
    <p:restoredTop sz="94660"/>
  </p:normalViewPr>
  <p:slideViewPr>
    <p:cSldViewPr snapToGrid="0">
      <p:cViewPr varScale="1">
        <p:scale>
          <a:sx n="92" d="100"/>
          <a:sy n="92" d="100"/>
        </p:scale>
        <p:origin x="90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A76EB9D5-7E1A-4433-8B21-2237CC26FA2C}" type="datetimeFigureOut">
              <a:rPr lang="en-US" dirty="0"/>
              <a:t>27-Jan-25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8A19-B9D6-4696-A74D-9FEF900C8B6A}" type="datetimeFigureOut">
              <a:rPr lang="en-US" dirty="0"/>
              <a:t>27-Jan-25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5100-39B0-4914-BBD6-34F267582565}" type="datetimeFigureOut">
              <a:rPr lang="en-US" dirty="0"/>
              <a:t>27-Jan-25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F837-FEDB-44F2-8FB5-4F56FC548A33}" type="datetimeFigureOut">
              <a:rPr lang="en-US" dirty="0"/>
              <a:t>27-Jan-25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EC2AB55-62C0-407E-B706-C907B44B0BFC}" type="datetimeFigureOut">
              <a:rPr lang="en-US" dirty="0"/>
              <a:t>27-Jan-25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33F-FEF5-4E73-A5F9-307689FE77C6}" type="datetimeFigureOut">
              <a:rPr lang="en-US" dirty="0"/>
              <a:t>27-Jan-25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5FA4-F0B8-4D71-BC92-932E3A1502F8}" type="datetimeFigureOut">
              <a:rPr lang="en-US" dirty="0"/>
              <a:t>27-Jan-25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9F80-C2CE-4D6A-80E4-D3515AD92BC6}" type="datetimeFigureOut">
              <a:rPr lang="en-US" dirty="0"/>
              <a:t>27-Jan-25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220E-EF40-477E-B84C-637FC7CE78DB}" type="datetimeFigureOut">
              <a:rPr lang="en-US" dirty="0"/>
              <a:t>27-Jan-25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8D63-E026-4E54-B301-C824E1BD14F3}" type="datetimeFigureOut">
              <a:rPr lang="en-US" dirty="0"/>
              <a:t>27-Jan-25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C423185-9573-406A-8068-0AB4F2335019}" type="datetimeFigureOut">
              <a:rPr lang="en-US" dirty="0"/>
              <a:t>27-Jan-25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C5516DA-9D86-4E1E-A623-C11F9F74EB59}" type="datetimeFigureOut">
              <a:rPr lang="en-US" dirty="0"/>
              <a:t>27-Jan-25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9054" y="2286000"/>
            <a:ext cx="9071240" cy="1345291"/>
          </a:xfrm>
        </p:spPr>
        <p:txBody>
          <a:bodyPr/>
          <a:lstStyle/>
          <a:p>
            <a:pPr>
              <a:lnSpc>
                <a:spcPts val="6000"/>
              </a:lnSpc>
            </a:pPr>
            <a:r>
              <a:rPr lang="en-US" sz="3600" b="1" cap="none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Ondersteuning</a:t>
            </a:r>
            <a:r>
              <a:rPr lang="en-US" sz="3600" b="1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en-US" sz="3600" b="1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3600" b="1" cap="none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vanuit</a:t>
            </a:r>
            <a:r>
              <a:rPr lang="en-US" sz="3600" b="1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omgeving</a:t>
            </a:r>
            <a:endParaRPr lang="en-US" sz="3600" b="1" cap="none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9054" y="3809118"/>
            <a:ext cx="9070848" cy="541062"/>
          </a:xfrm>
        </p:spPr>
        <p:txBody>
          <a:bodyPr>
            <a:noAutofit/>
          </a:bodyPr>
          <a:lstStyle/>
          <a:p>
            <a:pPr>
              <a:lnSpc>
                <a:spcPts val="3000"/>
              </a:lnSpc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Stichting Me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Mam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083" y="1712805"/>
            <a:ext cx="1355029" cy="11834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59054" y="4350180"/>
            <a:ext cx="907084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Dinsdag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28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januari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2025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van 20.00 tot 21.30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uur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70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24822" y="758534"/>
            <a:ext cx="8961120" cy="5447645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2800" dirty="0" smtClean="0">
                <a:latin typeface="Trebuchet MS" panose="020B0603020202020204" pitchFamily="34" charset="0"/>
              </a:rPr>
              <a:t>												</a:t>
            </a: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2800" dirty="0" smtClean="0">
                <a:latin typeface="Trebuchet MS" panose="020B0603020202020204" pitchFamily="34" charset="0"/>
              </a:rPr>
              <a:t>												</a:t>
            </a:r>
            <a:r>
              <a:rPr lang="en-US" sz="2800" dirty="0">
                <a:latin typeface="Trebuchet MS" panose="020B0603020202020204" pitchFamily="34" charset="0"/>
              </a:rPr>
              <a:t>	</a:t>
            </a:r>
            <a:r>
              <a:rPr lang="en-US" sz="2800" dirty="0" err="1" smtClean="0">
                <a:latin typeface="Trebuchet MS" panose="020B0603020202020204" pitchFamily="34" charset="0"/>
              </a:rPr>
              <a:t>Pauze</a:t>
            </a: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6" r="9978"/>
          <a:stretch/>
        </p:blipFill>
        <p:spPr>
          <a:xfrm>
            <a:off x="1839122" y="871383"/>
            <a:ext cx="4790278" cy="522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6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10589" y="756355"/>
            <a:ext cx="9206347" cy="4996240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Vragen</a:t>
            </a:r>
            <a:endParaRPr lang="nl-NL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 algn="r"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Kun je de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ondersteuning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ontvangen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zonder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op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dat moment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iets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terug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te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kunnen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geven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 marL="742950" lvl="1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Verandert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het de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relatie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met de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persoon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die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jou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ondersteuning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biedt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 marL="742950" lvl="1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Zou je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meer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of minder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ondersteuning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willen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en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hoe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zou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je dat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kunnen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organiseren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lnSpc>
                <a:spcPts val="2800"/>
              </a:lnSpc>
            </a:pP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lnSpc>
                <a:spcPts val="28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lnSpc>
                <a:spcPts val="2400"/>
              </a:lnSpc>
            </a:pPr>
            <a:endParaRPr lang="nl-NL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6" t="13101" r="31864"/>
          <a:stretch/>
        </p:blipFill>
        <p:spPr>
          <a:xfrm>
            <a:off x="7907483" y="1093927"/>
            <a:ext cx="2639290" cy="429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31171" y="461037"/>
            <a:ext cx="9044202" cy="5693866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rebuchet MS" panose="020B0603020202020204" pitchFamily="34" charset="0"/>
              </a:rPr>
              <a:t/>
            </a:r>
            <a:br>
              <a:rPr lang="en-US" sz="2800" dirty="0">
                <a:latin typeface="Trebuchet MS" panose="020B0603020202020204" pitchFamily="34" charset="0"/>
              </a:rPr>
            </a:br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Trebuchet MS" panose="020B0603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xmlns="" id="{4FE987C7-95DA-4F4F-950F-D8463C5B9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0554" y="564899"/>
            <a:ext cx="8716219" cy="941783"/>
          </a:xfrm>
        </p:spPr>
        <p:txBody>
          <a:bodyPr>
            <a:normAutofit/>
          </a:bodyPr>
          <a:lstStyle/>
          <a:p>
            <a:pPr algn="ctr"/>
            <a:r>
              <a:rPr lang="nl-NL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Afronding</a:t>
            </a:r>
            <a:endParaRPr lang="nl-N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xmlns="" id="{78C416DC-78BE-8149-A4FF-89804F7CF04E}"/>
              </a:ext>
            </a:extLst>
          </p:cNvPr>
          <p:cNvSpPr txBox="1">
            <a:spLocks/>
          </p:cNvSpPr>
          <p:nvPr/>
        </p:nvSpPr>
        <p:spPr>
          <a:xfrm>
            <a:off x="1917999" y="1789773"/>
            <a:ext cx="8541328" cy="1579465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Garamond" pitchFamily="18" charset="0"/>
              <a:buNone/>
            </a:pPr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Welk inzicht neem je mee naar huis</a:t>
            </a:r>
            <a:r>
              <a:rPr lang="nl-NL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8" t="41105" r="758" b="12718"/>
          <a:stretch/>
        </p:blipFill>
        <p:spPr>
          <a:xfrm>
            <a:off x="1895162" y="3059671"/>
            <a:ext cx="8716219" cy="215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3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82248" y="830856"/>
            <a:ext cx="8595360" cy="4647426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rebuchet MS" panose="020B0603020202020204" pitchFamily="34" charset="0"/>
              </a:rPr>
              <a:t/>
            </a:r>
            <a:br>
              <a:rPr lang="en-US" sz="2800" dirty="0">
                <a:latin typeface="Trebuchet MS" panose="020B0603020202020204" pitchFamily="34" charset="0"/>
              </a:rPr>
            </a:br>
            <a:r>
              <a:rPr lang="en-US" sz="2800" dirty="0" smtClean="0">
                <a:latin typeface="Trebuchet MS" panose="020B0603020202020204" pitchFamily="34" charset="0"/>
              </a:rPr>
              <a:t>								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Afsluiting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>
              <a:lnSpc>
                <a:spcPts val="30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		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	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Heb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je n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Tunga" panose="020B0502040204020203" pitchFamily="34" charset="0"/>
              </a:rPr>
              <a:t>og vragen of opmerkingen?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				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		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	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Ben je oké?</a:t>
            </a:r>
          </a:p>
          <a:p>
            <a:pPr>
              <a:lnSpc>
                <a:spcPts val="30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30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					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20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20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endParaRPr lang="en-US" sz="12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b="1" dirty="0">
              <a:latin typeface="Trebuchet MS" panose="020B0603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979" y="1464743"/>
            <a:ext cx="2255487" cy="337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6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431088" y="415746"/>
            <a:ext cx="8998527" cy="6058069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Trebuchet MS" panose="020B0603020202020204" pitchFamily="34" charset="0"/>
            </a:endParaRPr>
          </a:p>
          <a:p>
            <a:r>
              <a:rPr lang="en-US" sz="2800" dirty="0" smtClean="0">
                <a:latin typeface="Trebuchet MS" panose="020B0603020202020204" pitchFamily="34" charset="0"/>
              </a:rPr>
              <a:t>		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Programma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3800"/>
              </a:lnSpc>
            </a:pPr>
            <a:endParaRPr lang="en-US" sz="28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Welkomstwoord</a:t>
            </a:r>
          </a:p>
          <a:p>
            <a:pPr>
              <a:lnSpc>
                <a:spcPts val="28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Mededelingen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Steun versus impact</a:t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De omgeving</a:t>
            </a:r>
          </a:p>
          <a:p>
            <a:pPr>
              <a:lnSpc>
                <a:spcPts val="28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De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ondersteuning</a:t>
            </a: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In gesprek: Vragen</a:t>
            </a:r>
          </a:p>
          <a:p>
            <a:pPr>
              <a:lnSpc>
                <a:spcPts val="28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PAUZE</a:t>
            </a:r>
          </a:p>
          <a:p>
            <a:pPr>
              <a:lnSpc>
                <a:spcPts val="2800"/>
              </a:lnSpc>
            </a:pPr>
            <a:r>
              <a:rPr lang="nl-NL" u="sng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u="sng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gesprek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Vragen</a:t>
            </a: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Afronding &amp; A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fsluiting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8" t="155" r="19146" b="-155"/>
          <a:stretch/>
        </p:blipFill>
        <p:spPr>
          <a:xfrm>
            <a:off x="7394821" y="755519"/>
            <a:ext cx="2632406" cy="466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1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66455" y="1059872"/>
            <a:ext cx="8530935" cy="5016758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rebuchet MS" panose="020B0603020202020204" pitchFamily="34" charset="0"/>
              </a:rPr>
              <a:t/>
            </a:r>
            <a:br>
              <a:rPr lang="en-US" sz="2800" dirty="0">
                <a:latin typeface="Trebuchet MS" panose="020B0603020202020204" pitchFamily="34" charset="0"/>
              </a:rPr>
            </a:b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Welkom en 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mededelingen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nl-NL" sz="16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Alles wat tijdens deze bijeenkomst gezegd wordt, beschouwen we</a:t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als ver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trouwelijke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informatie en wordt dus niet met anderen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buiten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deze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bijeenkomst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gedeeld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>
              <a:lnSpc>
                <a:spcPts val="2400"/>
              </a:lnSpc>
            </a:pPr>
            <a:r>
              <a:rPr lang="en-US" sz="1600" dirty="0" smtClean="0">
                <a:latin typeface="Trebuchet MS" panose="020B0603020202020204" pitchFamily="34" charset="0"/>
              </a:rPr>
              <a:t>			</a:t>
            </a:r>
            <a:endParaRPr lang="nl-NL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93" b="31024"/>
          <a:stretch/>
        </p:blipFill>
        <p:spPr>
          <a:xfrm>
            <a:off x="1922041" y="3728004"/>
            <a:ext cx="8219762" cy="199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6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27464" y="707546"/>
            <a:ext cx="9029700" cy="5827236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rebuchet MS" panose="020B0603020202020204" pitchFamily="34" charset="0"/>
              </a:rPr>
              <a:t/>
            </a:r>
            <a:br>
              <a:rPr lang="en-US" sz="2800" dirty="0">
                <a:latin typeface="Trebuchet MS" panose="020B0603020202020204" pitchFamily="34" charset="0"/>
              </a:rPr>
            </a:b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Over Stichting Me Mam</a:t>
            </a:r>
          </a:p>
          <a:p>
            <a:pPr>
              <a:lnSpc>
                <a:spcPts val="24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>
              <a:lnSpc>
                <a:spcPts val="24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Stichting Me Mam is in 2015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opgericht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om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zwangeren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pasbevallen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moeders te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ondersteunen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die te maken hebben met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psychische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problematiek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>
              <a:lnSpc>
                <a:spcPts val="28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Het is een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samenwerking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tussen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ervaringsdeskundigen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professionals</a:t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en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tevens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gericht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op zowel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reguliere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als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complementaire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zorg. Me Mam</a:t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heeft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als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visie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dat de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keuze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van de moeder centraal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staat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Omdat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niet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alle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moeders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medische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zorg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nodig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hebben,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noemt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Me Mam</a:t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zich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een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ervaringscentrum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plaats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van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een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patiëntenorganisatie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>
              <a:lnSpc>
                <a:spcPts val="28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In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2017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was Stichting Me Mam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winnaar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van de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Libelle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Ster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Award.</a:t>
            </a:r>
            <a:endParaRPr lang="en-US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000" dirty="0">
              <a:latin typeface="Trebuchet MS" panose="020B0603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070" y="826418"/>
            <a:ext cx="1431002" cy="128026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361209" y="1857244"/>
            <a:ext cx="9195955" cy="2860229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46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36335" y="274877"/>
            <a:ext cx="9029700" cy="6186309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Ons team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>
              <a:lnSpc>
                <a:spcPts val="2400"/>
              </a:lnSpc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95" y="1382901"/>
            <a:ext cx="1509420" cy="1828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10" y="1382901"/>
            <a:ext cx="1506080" cy="1828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638" y="1382901"/>
            <a:ext cx="1492500" cy="1828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65" y="3903497"/>
            <a:ext cx="1514960" cy="1828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718" y="3898612"/>
            <a:ext cx="1490420" cy="18288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391246" y="3335798"/>
            <a:ext cx="1088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Marieke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39789" y="3335798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Linda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71713" y="3335798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Mariëlle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73879" y="5835131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Mariëtte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20953" y="5832689"/>
            <a:ext cx="78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Karin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16316" y="5832689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Jessica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765" y="3896983"/>
            <a:ext cx="151825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8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89808" y="846610"/>
            <a:ext cx="8961120" cy="5365571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/>
            </a:r>
            <a:br>
              <a:rPr lang="en-US" sz="2800" dirty="0" smtClean="0">
                <a:latin typeface="Trebuchet MS" panose="020B0603020202020204" pitchFamily="34" charset="0"/>
              </a:rPr>
            </a:br>
            <a:r>
              <a:rPr lang="en-US" sz="2800" dirty="0" err="1" smtClean="0">
                <a:latin typeface="Trebuchet MS" panose="020B0603020202020204" pitchFamily="34" charset="0"/>
              </a:rPr>
              <a:t>Steun</a:t>
            </a: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 versus impact</a:t>
            </a:r>
          </a:p>
          <a:p>
            <a:pPr algn="ctr">
              <a:lnSpc>
                <a:spcPts val="2400"/>
              </a:lnSpc>
            </a:pPr>
            <a:endParaRPr lang="nl-NL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Steun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is de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beweging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van de omgeving naar de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moeder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impact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is de beweging van de moeder naar de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omgeving.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 smtClean="0">
              <a:latin typeface="Trebuchet MS" panose="020B0603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90" b="7709"/>
          <a:stretch/>
        </p:blipFill>
        <p:spPr>
          <a:xfrm>
            <a:off x="3166668" y="3099571"/>
            <a:ext cx="5807399" cy="253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1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841702" y="335401"/>
            <a:ext cx="8961120" cy="6006773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/>
            </a:r>
            <a:br>
              <a:rPr lang="en-US" sz="2800" dirty="0" smtClean="0">
                <a:latin typeface="Trebuchet MS" panose="020B0603020202020204" pitchFamily="34" charset="0"/>
              </a:rPr>
            </a:b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De omgeving</a:t>
            </a:r>
          </a:p>
          <a:p>
            <a:pPr>
              <a:lnSpc>
                <a:spcPts val="24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</a:p>
          <a:p>
            <a:pPr marL="1200150" lvl="2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00150" lvl="2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657350" lvl="3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657350" lvl="3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657350" lvl="3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3"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4"/>
          <a:stretch/>
        </p:blipFill>
        <p:spPr>
          <a:xfrm>
            <a:off x="2794548" y="1482890"/>
            <a:ext cx="7055427" cy="37117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41256" y="4190517"/>
            <a:ext cx="7762010" cy="1672936"/>
          </a:xfrm>
          <a:prstGeom prst="rect">
            <a:avLst/>
          </a:prstGeom>
          <a:solidFill>
            <a:schemeClr val="lt1">
              <a:alpha val="50000"/>
            </a:schemeClr>
          </a:solidFill>
          <a:ln w="38100">
            <a:solidFill>
              <a:srgbClr val="93B7A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Gezin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Familie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Vrienden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Buren</a:t>
            </a:r>
          </a:p>
        </p:txBody>
      </p:sp>
    </p:spTree>
    <p:extLst>
      <p:ext uri="{BB962C8B-B14F-4D97-AF65-F5344CB8AC3E}">
        <p14:creationId xmlns:p14="http://schemas.microsoft.com/office/powerpoint/2010/main" val="286508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841702" y="335401"/>
            <a:ext cx="8961120" cy="6032421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/>
            </a:r>
            <a:br>
              <a:rPr lang="en-US" sz="2800" dirty="0" smtClean="0">
                <a:latin typeface="Trebuchet MS" panose="020B0603020202020204" pitchFamily="34" charset="0"/>
              </a:rPr>
            </a:b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De 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ondersteuning</a:t>
            </a:r>
            <a:endParaRPr lang="en-US" sz="28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</a:p>
          <a:p>
            <a:pPr>
              <a:lnSpc>
                <a:spcPts val="24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Ondersteuning kan op verschillende manieren:</a:t>
            </a:r>
          </a:p>
          <a:p>
            <a:pPr>
              <a:lnSpc>
                <a:spcPts val="24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-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Praktisch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boodschappen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doen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koken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-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Sociaal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: contact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onderhouden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-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Emotioneel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praten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luisteren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3">
              <a:lnSpc>
                <a:spcPts val="28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657350" lvl="3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3"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825" y="3351611"/>
            <a:ext cx="4488873" cy="252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45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10589" y="756355"/>
            <a:ext cx="9000470" cy="5160387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Vragen</a:t>
            </a:r>
            <a:endParaRPr lang="nl-NL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 algn="r"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Welke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ondersteuning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heb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je op dit moment?</a:t>
            </a: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Hoe is het om ondersteuning te krijgen vanuit je omgeving?</a:t>
            </a:r>
          </a:p>
          <a:p>
            <a:pPr marL="742950" lvl="1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Lukt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het je om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ondersteuning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vragen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of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moet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je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juist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begrenzen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 lvl="1" algn="ctr">
              <a:lnSpc>
                <a:spcPts val="2800"/>
              </a:lnSpc>
            </a:pP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 algn="ctr"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 algn="ctr">
              <a:lnSpc>
                <a:spcPts val="28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 algn="ctr"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 algn="ctr">
              <a:lnSpc>
                <a:spcPts val="28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 algn="ctr"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 algn="ctr">
              <a:lnSpc>
                <a:spcPts val="28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lnSpc>
                <a:spcPts val="2400"/>
              </a:lnSpc>
            </a:pPr>
            <a:endParaRPr lang="nl-NL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024" y="3448874"/>
            <a:ext cx="8229600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0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13351</TotalTime>
  <Words>24</Words>
  <Application>Microsoft Office PowerPoint</Application>
  <PresentationFormat>Widescreen</PresentationFormat>
  <Paragraphs>163</Paragraphs>
  <Slides>13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Garamond</vt:lpstr>
      <vt:lpstr>Trebuchet MS</vt:lpstr>
      <vt:lpstr>Tunga</vt:lpstr>
      <vt:lpstr>Verdana</vt:lpstr>
      <vt:lpstr>Savon</vt:lpstr>
      <vt:lpstr>Ondersteuning  vanuit de omgeving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Afronding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Stichting Me Mam</dc:title>
  <dc:creator>Karin Kraayveld</dc:creator>
  <cp:lastModifiedBy>Karin Kraayveld</cp:lastModifiedBy>
  <cp:revision>186</cp:revision>
  <dcterms:created xsi:type="dcterms:W3CDTF">2017-04-21T18:18:39Z</dcterms:created>
  <dcterms:modified xsi:type="dcterms:W3CDTF">2025-01-27T09:18:18Z</dcterms:modified>
</cp:coreProperties>
</file>