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330" r:id="rId2"/>
    <p:sldId id="331" r:id="rId3"/>
    <p:sldId id="332" r:id="rId4"/>
    <p:sldId id="333" r:id="rId5"/>
    <p:sldId id="336" r:id="rId6"/>
    <p:sldId id="282" r:id="rId7"/>
    <p:sldId id="321" r:id="rId8"/>
    <p:sldId id="324" r:id="rId9"/>
    <p:sldId id="290" r:id="rId10"/>
    <p:sldId id="311" r:id="rId11"/>
    <p:sldId id="323" r:id="rId12"/>
    <p:sldId id="326" r:id="rId13"/>
    <p:sldId id="328" r:id="rId14"/>
    <p:sldId id="334" r:id="rId15"/>
    <p:sldId id="33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B7AF"/>
    <a:srgbClr val="7AA69D"/>
    <a:srgbClr val="FCD6EC"/>
    <a:srgbClr val="EA9698"/>
    <a:srgbClr val="871B1D"/>
    <a:srgbClr val="F77525"/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26-Nov-23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26-Nov-23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26-Nov-23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26-Nov-23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26-Nov-23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26-Nov-23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26-Nov-23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26-Nov-23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26-Nov-23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26-Nov-23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26-Nov-23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26-Nov-23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9054" y="2896227"/>
            <a:ext cx="9071240" cy="735064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sz="3600" b="1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Schaamte en schuldgevoelens</a:t>
            </a:r>
            <a:endParaRPr lang="en-US" sz="3600" b="1" cap="none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054" y="4035124"/>
            <a:ext cx="9070848" cy="541062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Stichting Me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083" y="1712805"/>
            <a:ext cx="1355029" cy="11834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9054" y="4576186"/>
            <a:ext cx="90708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Donderdag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december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 van 20.00 tot 21.30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uur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7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199" y="555664"/>
            <a:ext cx="8961120" cy="554087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 algn="ctr"/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Definitie van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schuldgevoel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="" xmlns:a16="http://schemas.microsoft.com/office/drawing/2014/main" id="{0F141596-996F-0648-A0FE-22C789C9A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826" y="2170942"/>
            <a:ext cx="7745253" cy="1155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" r="25137"/>
          <a:stretch/>
        </p:blipFill>
        <p:spPr>
          <a:xfrm rot="256716" flipH="1">
            <a:off x="6754271" y="3553505"/>
            <a:ext cx="2031695" cy="19716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6639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199" y="555664"/>
            <a:ext cx="8961120" cy="5673348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In gesprek |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Stelling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400"/>
              </a:lnSpc>
            </a:pPr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Een moeder met schuldgevoelens vindt vaak dat ze </a:t>
            </a:r>
            <a:b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	tekortgeschoten is of dat ze het anders had moeten aanpakken</a:t>
            </a:r>
            <a:endParaRPr lang="nl-NL" sz="1600" i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ctr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4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Hoe is jouw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ervaring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hiermee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algn="ctr">
              <a:lnSpc>
                <a:spcPts val="24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4" b="10467"/>
          <a:stretch/>
        </p:blipFill>
        <p:spPr>
          <a:xfrm>
            <a:off x="2593143" y="3392338"/>
            <a:ext cx="6975231" cy="254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1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199" y="555664"/>
            <a:ext cx="8961120" cy="5837495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In gesprek | Vragen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nl-NL" sz="1600" dirty="0">
              <a:latin typeface="Trebuchet MS" panose="020B0703020202090204" pitchFamily="34" charset="0"/>
            </a:endParaRPr>
          </a:p>
          <a:p>
            <a:pPr algn="ctr">
              <a:lnSpc>
                <a:spcPts val="2800"/>
              </a:lnSpc>
            </a:pPr>
            <a:endParaRPr lang="nl-NL" sz="1600" dirty="0">
              <a:latin typeface="Trebuchet MS" panose="020B0703020202090204" pitchFamily="34" charset="0"/>
            </a:endParaRPr>
          </a:p>
          <a:p>
            <a:pPr>
              <a:lnSpc>
                <a:spcPts val="2800"/>
              </a:lnSpc>
            </a:pPr>
            <a:r>
              <a:rPr lang="nl-NL" sz="1600" dirty="0">
                <a:latin typeface="Trebuchet MS" panose="020B0703020202090204" pitchFamily="34" charset="0"/>
              </a:rPr>
              <a:t>	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1. Wil er iemand iets vertellen over schaamte? 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2.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Wat is voor jou het verschil tussen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schuldgevoel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en schaamte?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3. Wat helpt je om je minder schuldig te voelen?</a:t>
            </a:r>
          </a:p>
          <a:p>
            <a:pPr>
              <a:lnSpc>
                <a:spcPts val="28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endParaRPr lang="nl-NL" sz="1600" dirty="0">
              <a:latin typeface="Trebuchet MS" panose="020B0603020202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="" xmlns:a16="http://schemas.microsoft.com/office/drawing/2014/main" id="{562695AE-1397-E237-0A1A-DC799A262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370" y="4128007"/>
            <a:ext cx="2604777" cy="182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5440" y="749627"/>
            <a:ext cx="8961120" cy="5642570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latin typeface="Trebuchet MS" panose="020B0603020202020204" pitchFamily="34" charset="0"/>
            </a:endParaRPr>
          </a:p>
          <a:p>
            <a:pPr algn="ctr"/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In gesprek |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Stelling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“Psychische 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</a:rPr>
              <a:t>kwetsbaarheid hoort bij het leven. </a:t>
            </a: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Iedereen 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</a:rPr>
              <a:t>is kwetsbaar en kan psychisch </a:t>
            </a: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ontregelen”</a:t>
            </a:r>
          </a:p>
          <a:p>
            <a:pPr algn="ctr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Mag jij van jezelf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kwetsbaar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zijn?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400"/>
              </a:lnSpc>
            </a:pPr>
            <a:endParaRPr lang="en-US" sz="2000" dirty="0">
              <a:latin typeface="Trebuchet MS" panose="020B0703020202090204" pitchFamily="34" charset="0"/>
            </a:endParaRPr>
          </a:p>
        </p:txBody>
      </p:sp>
      <p:pic>
        <p:nvPicPr>
          <p:cNvPr id="3" name="Afbeelding 2" descr="Afbeelding met buiten, persoon, gras, veld&#10;&#10;Automatisch gegenereerde beschrijving">
            <a:extLst>
              <a:ext uri="{FF2B5EF4-FFF2-40B4-BE49-F238E27FC236}">
                <a16:creationId xmlns="" xmlns:a16="http://schemas.microsoft.com/office/drawing/2014/main" id="{39EA5B5F-5862-8846-A4D4-AAE07E281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241" y="3366654"/>
            <a:ext cx="2811518" cy="195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4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31171" y="461037"/>
            <a:ext cx="9044202" cy="569386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4FE987C7-95DA-4F4F-950F-D8463C5B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554" y="564899"/>
            <a:ext cx="8716219" cy="941783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Afronding</a:t>
            </a:r>
            <a:endParaRPr lang="nl-N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xmlns="" id="{78C416DC-78BE-8149-A4FF-89804F7CF04E}"/>
              </a:ext>
            </a:extLst>
          </p:cNvPr>
          <p:cNvSpPr txBox="1">
            <a:spLocks/>
          </p:cNvSpPr>
          <p:nvPr/>
        </p:nvSpPr>
        <p:spPr>
          <a:xfrm>
            <a:off x="1917999" y="1789773"/>
            <a:ext cx="8541328" cy="157946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aramond" pitchFamily="18" charset="0"/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Welk inzicht neem je mee naar huis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41105" r="758" b="12718"/>
          <a:stretch/>
        </p:blipFill>
        <p:spPr>
          <a:xfrm>
            <a:off x="1895162" y="3059671"/>
            <a:ext cx="8716219" cy="21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4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82248" y="830856"/>
            <a:ext cx="8595360" cy="5139869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Afsluiting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30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Heb je 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Tunga" panose="020B0502040204020203" pitchFamily="34" charset="0"/>
              </a:rPr>
              <a:t>og vragen of opmerkingen?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Ben je oké?</a:t>
            </a:r>
          </a:p>
          <a:p>
            <a:pPr>
              <a:lnSpc>
                <a:spcPts val="30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30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www.memam.nl</a:t>
            </a:r>
            <a:endParaRPr lang="en-US" sz="20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endParaRPr lang="en-US" sz="12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			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Deze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presentatie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is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mede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mogelijk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gemaakt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door PATH</a:t>
            </a:r>
          </a:p>
          <a:p>
            <a:pPr algn="ctr"/>
            <a:endParaRPr lang="en-US" b="1" dirty="0">
              <a:latin typeface="Trebuchet MS" panose="020B0603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4" y="5310155"/>
            <a:ext cx="2482149" cy="495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70" y="1749436"/>
            <a:ext cx="2255487" cy="33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2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82961" y="704504"/>
            <a:ext cx="8998527" cy="5206554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r>
              <a:rPr lang="en-US" sz="2800" dirty="0" smtClean="0">
                <a:latin typeface="Trebuchet MS" panose="020B0603020202020204" pitchFamily="34" charset="0"/>
              </a:rPr>
              <a:t>		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Programma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6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Welkomstwoord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Mededelingen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6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Definitie van schaamte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In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gesprek: Vragen</a:t>
            </a:r>
            <a:r>
              <a:rPr lang="nl-NL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PAUZE</a:t>
            </a:r>
            <a:r>
              <a:rPr lang="nl-NL" b="1" u="sng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b="1" u="sng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 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Definitie van schuldgevoel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nl-NL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gesprek: Stellingen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&amp; Vragen</a:t>
            </a:r>
          </a:p>
          <a:p>
            <a:pPr>
              <a:lnSpc>
                <a:spcPts val="24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Afronding &amp; A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fsluiting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360" y="3210790"/>
            <a:ext cx="2867892" cy="2150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663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66455" y="1059872"/>
            <a:ext cx="8530935" cy="4862870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Welkom en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mededelingen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Alles wat tijdens deze bijeenkomst gezegd wordt, beschouwen we 	als ver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trouwelijke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informatie en wordt dus niet met anderen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buiten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deze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bijeenkomst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gedeeld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ts val="2400"/>
              </a:lnSpc>
            </a:pPr>
            <a:r>
              <a:rPr lang="en-US" sz="1600" dirty="0" smtClean="0">
                <a:latin typeface="Trebuchet MS" panose="020B0603020202020204" pitchFamily="34" charset="0"/>
              </a:rPr>
              <a:t>			</a:t>
            </a:r>
            <a:endParaRPr lang="nl-NL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3" b="31024"/>
          <a:stretch/>
        </p:blipFill>
        <p:spPr>
          <a:xfrm>
            <a:off x="1922041" y="3728004"/>
            <a:ext cx="8219762" cy="19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7464" y="707546"/>
            <a:ext cx="9029700" cy="557075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Over Stichting Me Mam</a:t>
            </a:r>
          </a:p>
          <a:p>
            <a:pPr>
              <a:lnSpc>
                <a:spcPts val="24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Stichting Me Mam is in 2015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opgericht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om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zwangeren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pasbevallen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moeders te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ondersteunen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die te maken hebben met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psychische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problematiek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Het is 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samenwerking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tussen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ervaringsdeskundigen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professionals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tevens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gericht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op zowel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reguliere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als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complementaire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zorg. Me Mam 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heeft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als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visie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dat de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keuze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van de moeder centraal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staat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Omdat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niet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alle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moeders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medische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zorg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nodig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hebben,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noemt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Me Mam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zich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ervaringscentrum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plaats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van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patiëntenorganisatie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In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2017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was Stichting Me Mam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winnaar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van de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Libelle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Ster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Award.</a:t>
            </a:r>
          </a:p>
          <a:p>
            <a:pPr>
              <a:lnSpc>
                <a:spcPts val="2400"/>
              </a:lnSpc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70" y="826418"/>
            <a:ext cx="1431002" cy="128026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61209" y="1857244"/>
            <a:ext cx="9195955" cy="2860229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78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36335" y="274877"/>
            <a:ext cx="9029700" cy="6186309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Ons team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95" y="1382901"/>
            <a:ext cx="1509420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10" y="1382901"/>
            <a:ext cx="150608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38" y="1382901"/>
            <a:ext cx="1492500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95" y="3879792"/>
            <a:ext cx="1494920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65" y="3903497"/>
            <a:ext cx="1514960" cy="1828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18" y="3898612"/>
            <a:ext cx="1490420" cy="1828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91246" y="3335798"/>
            <a:ext cx="1088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Marieke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9789" y="3335798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Linda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71713" y="333579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Mariëlle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73879" y="5835131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Mariëtte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953" y="5832689"/>
            <a:ext cx="78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Karin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16316" y="5832689"/>
            <a:ext cx="852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Jenny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01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199" y="555664"/>
            <a:ext cx="8961120" cy="557075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 algn="ctr"/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Definitie van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schaamte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en-US" sz="2000" b="1" dirty="0">
              <a:latin typeface="Trebuchet MS" panose="020B0603020202020204" pitchFamily="34" charset="0"/>
            </a:endParaRPr>
          </a:p>
          <a:p>
            <a:r>
              <a:rPr lang="en-US" sz="1600" b="1" dirty="0">
                <a:latin typeface="Trebuchet MS" panose="020B0603020202020204" pitchFamily="34" charset="0"/>
              </a:rPr>
              <a:t>	</a:t>
            </a:r>
          </a:p>
          <a:p>
            <a:endParaRPr lang="en-US" sz="1600" b="1" dirty="0">
              <a:latin typeface="Trebuchet MS" panose="020B0603020202020204" pitchFamily="34" charset="0"/>
            </a:endParaRPr>
          </a:p>
          <a:p>
            <a:endParaRPr lang="en-US" sz="1600" b="1" dirty="0">
              <a:latin typeface="Trebuchet MS" panose="020B0603020202020204" pitchFamily="34" charset="0"/>
            </a:endParaRPr>
          </a:p>
          <a:p>
            <a:endParaRPr lang="en-US" sz="1600" b="1" dirty="0">
              <a:latin typeface="Trebuchet MS" panose="020B0603020202020204" pitchFamily="34" charset="0"/>
            </a:endParaRPr>
          </a:p>
          <a:p>
            <a:endParaRPr lang="en-US" sz="1600" b="1" dirty="0">
              <a:latin typeface="Trebuchet MS" panose="020B0603020202020204" pitchFamily="34" charset="0"/>
            </a:endParaRPr>
          </a:p>
          <a:p>
            <a:endParaRPr lang="en-US" sz="1600" b="1" dirty="0">
              <a:latin typeface="Trebuchet MS" panose="020B0603020202020204" pitchFamily="34" charset="0"/>
            </a:endParaRPr>
          </a:p>
          <a:p>
            <a:endParaRPr lang="en-US" sz="1600" b="1" dirty="0">
              <a:latin typeface="Trebuchet MS" panose="020B0603020202020204" pitchFamily="34" charset="0"/>
            </a:endParaRPr>
          </a:p>
          <a:p>
            <a:endParaRPr lang="en-US" sz="1600" b="1" dirty="0">
              <a:latin typeface="Trebuchet MS" panose="020B0603020202020204" pitchFamily="34" charset="0"/>
            </a:endParaRPr>
          </a:p>
          <a:p>
            <a:endParaRPr lang="en-US" sz="1600" b="1" dirty="0">
              <a:latin typeface="Trebuchet MS" panose="020B0603020202020204" pitchFamily="34" charset="0"/>
            </a:endParaRPr>
          </a:p>
          <a:p>
            <a:endParaRPr lang="en-US" sz="1600" b="1" dirty="0">
              <a:latin typeface="Trebuchet MS" panose="020B0603020202020204" pitchFamily="34" charset="0"/>
            </a:endParaRPr>
          </a:p>
          <a:p>
            <a:endParaRPr lang="en-US" sz="1600" b="1" dirty="0">
              <a:latin typeface="Trebuchet MS" panose="020B0603020202020204" pitchFamily="34" charset="0"/>
            </a:endParaRPr>
          </a:p>
          <a:p>
            <a:endParaRPr lang="en-US" sz="1600" b="1" dirty="0">
              <a:latin typeface="Trebuchet MS" panose="020B0603020202020204" pitchFamily="34" charset="0"/>
            </a:endParaRPr>
          </a:p>
          <a:p>
            <a:endParaRPr lang="nl-NL" sz="1600" dirty="0">
              <a:latin typeface="Trebuchet MS" panose="020B0603020202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="" xmlns:a16="http://schemas.microsoft.com/office/drawing/2014/main" id="{81434677-92FD-B345-82C8-10779C906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259" y="2279082"/>
            <a:ext cx="7023100" cy="8382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7BB851D3-128E-8E43-B177-976987967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259" y="3201760"/>
            <a:ext cx="7239000" cy="85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9" t="33711" r="639" b="33030"/>
          <a:stretch/>
        </p:blipFill>
        <p:spPr>
          <a:xfrm>
            <a:off x="1789313" y="4137138"/>
            <a:ext cx="8582892" cy="177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199" y="555664"/>
            <a:ext cx="8961120" cy="5560497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Meer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uitleg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Bij schaamte gaat het vaak om de angst niet geaccepteerd te worden.</a:t>
            </a: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Uitingsvormen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van schaamte kunnen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zijn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>
              <a:lnSpc>
                <a:spcPts val="2800"/>
              </a:lnSpc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1. 	Het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vermijden van sociaal contact,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zoals het uit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de weg gaan van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bepaalde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groepen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of personen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2. 	Het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vermijden van een bepaald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gespreksonderwerp</a:t>
            </a:r>
            <a: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="" xmlns:a16="http://schemas.microsoft.com/office/drawing/2014/main" id="{52039A45-3EF2-84CE-04B7-54E473D3D87F}"/>
              </a:ext>
            </a:extLst>
          </p:cNvPr>
          <p:cNvSpPr txBox="1"/>
          <p:nvPr/>
        </p:nvSpPr>
        <p:spPr>
          <a:xfrm flipH="1">
            <a:off x="6204859" y="3429000"/>
            <a:ext cx="102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173" y="3263176"/>
            <a:ext cx="3224029" cy="202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64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199" y="555664"/>
            <a:ext cx="8961120" cy="569386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 algn="ctr"/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	In 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gesprek | Vragen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nl-NL" sz="1600" dirty="0">
              <a:latin typeface="Trebuchet MS" panose="020B0703020202090204" pitchFamily="34" charset="0"/>
            </a:endParaRPr>
          </a:p>
          <a:p>
            <a:pPr algn="ctr"/>
            <a:endParaRPr lang="nl-NL" sz="1600" dirty="0">
              <a:latin typeface="Trebuchet MS" panose="020B0703020202090204" pitchFamily="34" charset="0"/>
            </a:endParaRPr>
          </a:p>
          <a:p>
            <a:r>
              <a:rPr lang="nl-NL" sz="1600" dirty="0">
                <a:latin typeface="Trebuchet MS" panose="020B0703020202090204" pitchFamily="34" charset="0"/>
              </a:rPr>
              <a:t>		</a:t>
            </a:r>
            <a:endParaRPr lang="nl-NL" sz="1600" dirty="0" smtClean="0">
              <a:latin typeface="Trebuchet MS" panose="020B0703020202090204" pitchFamily="34" charset="0"/>
            </a:endParaRPr>
          </a:p>
          <a:p>
            <a:endParaRPr lang="nl-NL" sz="1600" dirty="0">
              <a:latin typeface="Trebuchet MS" panose="020B0703020202090204" pitchFamily="34" charset="0"/>
            </a:endParaRPr>
          </a:p>
          <a:p>
            <a:r>
              <a:rPr lang="nl-NL" sz="1600" dirty="0">
                <a:latin typeface="Trebuchet MS" panose="020B0703020202090204" pitchFamily="34" charset="0"/>
              </a:rPr>
              <a:t>	</a:t>
            </a:r>
            <a:r>
              <a:rPr lang="nl-NL" sz="1600" dirty="0" smtClean="0">
                <a:latin typeface="Trebuchet MS" panose="020B0703020202090204" pitchFamily="34" charset="0"/>
              </a:rPr>
              <a:t>					</a:t>
            </a:r>
          </a:p>
          <a:p>
            <a:r>
              <a:rPr lang="nl-NL" sz="1600" dirty="0">
                <a:latin typeface="Trebuchet MS" panose="020B0703020202090204" pitchFamily="34" charset="0"/>
                <a:ea typeface="Verdana" panose="020B0604030504040204" pitchFamily="34" charset="0"/>
              </a:rPr>
              <a:t>	</a:t>
            </a:r>
            <a:r>
              <a:rPr lang="nl-NL" sz="1600" dirty="0" smtClean="0">
                <a:latin typeface="Trebuchet MS" panose="020B0703020202090204" pitchFamily="34" charset="0"/>
                <a:ea typeface="Verdana" panose="020B0604030504040204" pitchFamily="34" charset="0"/>
              </a:rPr>
              <a:t>					</a:t>
            </a:r>
          </a:p>
          <a:p>
            <a:r>
              <a:rPr lang="nl-NL" sz="1600" dirty="0">
                <a:latin typeface="Trebuchet MS" panose="020B0703020202090204" pitchFamily="34" charset="0"/>
                <a:ea typeface="Verdana" panose="020B0604030504040204" pitchFamily="34" charset="0"/>
              </a:rPr>
              <a:t>	</a:t>
            </a:r>
            <a:r>
              <a:rPr lang="nl-NL" sz="1600" dirty="0" smtClean="0">
                <a:latin typeface="Trebuchet MS" panose="020B0703020202090204" pitchFamily="34" charset="0"/>
                <a:ea typeface="Verdana" panose="020B0604030504040204" pitchFamily="34" charset="0"/>
              </a:rPr>
              <a:t>				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. 	Wil er iemand iets vertellen over schaamte? 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2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. 	Welke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impact heeft schaamte op jouw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leven? 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3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. 	Hoe kunnen anderen jouw schaamtegevoel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		verminderen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600" b="1" dirty="0">
              <a:latin typeface="Trebuchet MS" panose="020B0603020202020204" pitchFamily="34" charset="0"/>
            </a:endParaRPr>
          </a:p>
          <a:p>
            <a:endParaRPr lang="nl-NL" sz="1600" dirty="0"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" t="19576" r="390" b="51420"/>
          <a:stretch/>
        </p:blipFill>
        <p:spPr>
          <a:xfrm>
            <a:off x="1766217" y="763715"/>
            <a:ext cx="2252038" cy="530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24822" y="758534"/>
            <a:ext cx="8961120" cy="5447645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>
                <a:latin typeface="Trebuchet MS" panose="020B0603020202020204" pitchFamily="34" charset="0"/>
              </a:rPr>
              <a:t>										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>
                <a:latin typeface="Trebuchet MS" panose="020B0603020202020204" pitchFamily="34" charset="0"/>
              </a:rPr>
              <a:t>													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Pauze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r="9978"/>
          <a:stretch/>
        </p:blipFill>
        <p:spPr>
          <a:xfrm>
            <a:off x="1839122" y="871383"/>
            <a:ext cx="4790278" cy="522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17917</TotalTime>
  <Words>42</Words>
  <Application>Microsoft Office PowerPoint</Application>
  <PresentationFormat>Widescreen</PresentationFormat>
  <Paragraphs>206</Paragraphs>
  <Slides>15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Garamond</vt:lpstr>
      <vt:lpstr>Trebuchet MS</vt:lpstr>
      <vt:lpstr>Tunga</vt:lpstr>
      <vt:lpstr>Verdana</vt:lpstr>
      <vt:lpstr>Savon</vt:lpstr>
      <vt:lpstr>Schaamte en schuldgevoelens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Afronding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Stichting Me Mam</dc:title>
  <dc:creator>Karin Kraayveld</dc:creator>
  <cp:lastModifiedBy>Karin Kraayveld</cp:lastModifiedBy>
  <cp:revision>216</cp:revision>
  <dcterms:created xsi:type="dcterms:W3CDTF">2017-04-21T18:18:39Z</dcterms:created>
  <dcterms:modified xsi:type="dcterms:W3CDTF">2023-11-26T14:25:01Z</dcterms:modified>
</cp:coreProperties>
</file>