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23"/>
  </p:notesMasterIdLst>
  <p:sldIdLst>
    <p:sldId id="314" r:id="rId2"/>
    <p:sldId id="315" r:id="rId3"/>
    <p:sldId id="316" r:id="rId4"/>
    <p:sldId id="320" r:id="rId5"/>
    <p:sldId id="317" r:id="rId6"/>
    <p:sldId id="304" r:id="rId7"/>
    <p:sldId id="303" r:id="rId8"/>
    <p:sldId id="310" r:id="rId9"/>
    <p:sldId id="282" r:id="rId10"/>
    <p:sldId id="286" r:id="rId11"/>
    <p:sldId id="307" r:id="rId12"/>
    <p:sldId id="305" r:id="rId13"/>
    <p:sldId id="290" r:id="rId14"/>
    <p:sldId id="313" r:id="rId15"/>
    <p:sldId id="306" r:id="rId16"/>
    <p:sldId id="285" r:id="rId17"/>
    <p:sldId id="309" r:id="rId18"/>
    <p:sldId id="321" r:id="rId19"/>
    <p:sldId id="308" r:id="rId20"/>
    <p:sldId id="318" r:id="rId21"/>
    <p:sldId id="31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B7AF"/>
    <a:srgbClr val="FF5757"/>
    <a:srgbClr val="CEF783"/>
    <a:srgbClr val="EA9698"/>
    <a:srgbClr val="7AA69D"/>
    <a:srgbClr val="FCD6EC"/>
    <a:srgbClr val="871B1D"/>
    <a:srgbClr val="F77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3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CD03D-8FBC-4EAE-A354-3AC493CB859E}" type="datetimeFigureOut">
              <a:rPr lang="nl-NL" smtClean="0"/>
              <a:t>10-10-2024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D4598-9B1F-48A5-B4E2-544F8B5ED1D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92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054" y="2896227"/>
            <a:ext cx="9071240" cy="735064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Stigmatisering</a:t>
            </a:r>
            <a:endParaRPr lang="en-US" sz="3600" b="1" cap="none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83" y="1712805"/>
            <a:ext cx="1355029" cy="118342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59054" y="3715600"/>
            <a:ext cx="9070848" cy="541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Stichting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 Mam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9054" y="4486443"/>
            <a:ext cx="90708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Donderdag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november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20.00 tot 21.30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uur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7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9417" y="757079"/>
            <a:ext cx="896112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Uitspraken</a:t>
            </a:r>
          </a:p>
          <a:p>
            <a:endParaRPr lang="nl-NL" sz="1600" b="1" dirty="0" smtClean="0">
              <a:latin typeface="Trebuchet MS" panose="020B0603020202020204" pitchFamily="34" charset="0"/>
            </a:endParaRPr>
          </a:p>
          <a:p>
            <a:endParaRPr lang="nl-NL" sz="1600" b="1" dirty="0">
              <a:latin typeface="Trebuchet MS" panose="020B0603020202020204" pitchFamily="34" charset="0"/>
            </a:endParaRPr>
          </a:p>
          <a:p>
            <a:r>
              <a:rPr lang="nl-NL" sz="1600" dirty="0" smtClean="0">
                <a:latin typeface="Trebuchet MS" panose="020B0603020202020204" pitchFamily="34" charset="0"/>
              </a:rPr>
              <a:t>				</a:t>
            </a: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nl-NL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98573" y="1713657"/>
            <a:ext cx="1828800" cy="182880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nl-NL" sz="1600" dirty="0">
                <a:solidFill>
                  <a:schemeClr val="tx1"/>
                </a:solidFill>
                <a:latin typeface="Segoe Print" panose="02000600000000000000" pitchFamily="2" charset="0"/>
              </a:rPr>
              <a:t>“Er zijn mensen die het erger hebben”</a:t>
            </a:r>
            <a:endParaRPr lang="en-US" sz="160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30412" y="2385683"/>
            <a:ext cx="1828800" cy="182880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nl-NL" sz="1600" dirty="0">
                <a:solidFill>
                  <a:schemeClr val="tx1"/>
                </a:solidFill>
                <a:latin typeface="Segoe Print" panose="02000600000000000000" pitchFamily="2" charset="0"/>
              </a:rPr>
              <a:t>“Ga gewoon wat leuks doen”</a:t>
            </a:r>
            <a:endParaRPr lang="en-US" sz="160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97331" y="1958525"/>
            <a:ext cx="1828800" cy="182880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nl-NL" sz="1600" dirty="0">
                <a:solidFill>
                  <a:schemeClr val="tx1"/>
                </a:solidFill>
                <a:latin typeface="Segoe Print" panose="02000600000000000000" pitchFamily="2" charset="0"/>
              </a:rPr>
              <a:t>“Je hebt toch een gezond kindje?”</a:t>
            </a:r>
            <a:endParaRPr lang="en-US" sz="160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211734" y="3531223"/>
            <a:ext cx="1828800" cy="182880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nl-NL" sz="1600" dirty="0">
                <a:solidFill>
                  <a:schemeClr val="tx1"/>
                </a:solidFill>
                <a:latin typeface="Segoe Print" panose="02000600000000000000" pitchFamily="2" charset="0"/>
              </a:rPr>
              <a:t>“Gewoon positief blijven”</a:t>
            </a:r>
            <a:endParaRPr lang="en-US" sz="160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99472" y="3896363"/>
            <a:ext cx="1828800" cy="182880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nl-NL" sz="1600" dirty="0">
                <a:solidFill>
                  <a:schemeClr val="tx1"/>
                </a:solidFill>
                <a:latin typeface="Segoe Print" panose="02000600000000000000" pitchFamily="2" charset="0"/>
              </a:rPr>
              <a:t>“Het gaat vanzelf wel weer over”</a:t>
            </a:r>
            <a:endParaRPr lang="en-US" sz="160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9417" y="757079"/>
            <a:ext cx="896112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Uitspraken</a:t>
            </a:r>
          </a:p>
          <a:p>
            <a:endParaRPr lang="nl-NL" sz="1600" b="1" dirty="0" smtClean="0">
              <a:latin typeface="Trebuchet MS" panose="020B0603020202020204" pitchFamily="34" charset="0"/>
            </a:endParaRPr>
          </a:p>
          <a:p>
            <a:endParaRPr lang="nl-NL" sz="1600" b="1" dirty="0">
              <a:latin typeface="Trebuchet MS" panose="020B0603020202020204" pitchFamily="34" charset="0"/>
            </a:endParaRPr>
          </a:p>
          <a:p>
            <a:r>
              <a:rPr lang="nl-NL" sz="1600" dirty="0" smtClean="0">
                <a:latin typeface="Trebuchet MS" panose="020B0603020202020204" pitchFamily="34" charset="0"/>
              </a:rPr>
              <a:t>				</a:t>
            </a: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nl-NL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27066" y="2052043"/>
            <a:ext cx="1828800" cy="182880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nl-NL" sz="1600" dirty="0">
                <a:solidFill>
                  <a:schemeClr val="tx1"/>
                </a:solidFill>
                <a:latin typeface="Segoe Print" panose="02000600000000000000" pitchFamily="2" charset="0"/>
              </a:rPr>
              <a:t>“Ik heb ook depressieve klachten gehad”</a:t>
            </a:r>
            <a:endParaRPr lang="en-US" sz="160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06181" y="3592176"/>
            <a:ext cx="1828800" cy="182880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nl-NL" sz="1600" dirty="0">
                <a:solidFill>
                  <a:schemeClr val="tx1"/>
                </a:solidFill>
                <a:latin typeface="Segoe Print" panose="02000600000000000000" pitchFamily="2" charset="0"/>
              </a:rPr>
              <a:t>“Je wist toch waar je aan begon?”</a:t>
            </a:r>
            <a:endParaRPr lang="en-US" sz="160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59977" y="2628057"/>
            <a:ext cx="1828800" cy="182880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nl-NL" sz="1600" dirty="0">
                <a:solidFill>
                  <a:schemeClr val="tx1"/>
                </a:solidFill>
                <a:latin typeface="Segoe Print" panose="02000600000000000000" pitchFamily="2" charset="0"/>
              </a:rPr>
              <a:t>“Hield je niet van je kindje?”</a:t>
            </a:r>
            <a:endParaRPr lang="en-US" sz="160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85857" y="3976834"/>
            <a:ext cx="1828800" cy="182880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nl-NL" sz="1600" dirty="0">
                <a:solidFill>
                  <a:schemeClr val="tx1"/>
                </a:solidFill>
                <a:latin typeface="Segoe Print" panose="02000600000000000000" pitchFamily="2" charset="0"/>
              </a:rPr>
              <a:t>“Je voelde je gewoon even niet lekker”</a:t>
            </a:r>
            <a:endParaRPr lang="en-US" sz="160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46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6579" y="455868"/>
            <a:ext cx="8961120" cy="594008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‘Ze </a:t>
            </a:r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wist toch waar ze aan begon?!’</a:t>
            </a:r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dirty="0">
              <a:latin typeface="Trebuchet MS" panose="020B0603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18160" y="2992142"/>
            <a:ext cx="4731999" cy="169761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800"/>
              </a:lnSpc>
              <a:spcBef>
                <a:spcPts val="0"/>
              </a:spcBef>
              <a:buNone/>
            </a:pPr>
            <a:r>
              <a:rPr lang="nl-NL" sz="1600" dirty="0">
                <a:latin typeface="Trebuchet MS" panose="020B0603020202020204" pitchFamily="34" charset="0"/>
              </a:rPr>
              <a:t>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Een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documentaire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over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stigmatisering van moeders die na de bevalling psychische klachten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ervaren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US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1745"/>
          <a:stretch/>
        </p:blipFill>
        <p:spPr>
          <a:xfrm>
            <a:off x="7471739" y="2580848"/>
            <a:ext cx="1920061" cy="27136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37" y="3840950"/>
            <a:ext cx="1330474" cy="13304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4081" y="4802092"/>
            <a:ext cx="309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Start de </a:t>
            </a:r>
            <a:r>
              <a:rPr lang="en-US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documentaire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9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4822" y="758534"/>
            <a:ext cx="8961120" cy="544764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	 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Pauze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9978"/>
          <a:stretch/>
        </p:blipFill>
        <p:spPr>
          <a:xfrm>
            <a:off x="1839122" y="871383"/>
            <a:ext cx="4790278" cy="52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20981" y="644234"/>
            <a:ext cx="8961120" cy="566308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Verhaal van Jeannette</a:t>
            </a:r>
          </a:p>
          <a:p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</a:t>
            </a:r>
            <a:r>
              <a:rPr lang="nl-NL" sz="1600" dirty="0">
                <a:latin typeface="Trebuchet MS" panose="020B0603020202020204" pitchFamily="34" charset="0"/>
              </a:rPr>
              <a:t>	</a:t>
            </a:r>
            <a:r>
              <a:rPr lang="nl-NL" sz="1600" b="1" dirty="0">
                <a:latin typeface="Trebuchet MS" panose="020B0603020202020204" pitchFamily="34" charset="0"/>
              </a:rPr>
              <a:t> </a:t>
            </a:r>
            <a:endParaRPr lang="nl-NL" sz="1600" b="1" dirty="0" smtClean="0">
              <a:latin typeface="Trebuchet MS" panose="020B0603020202020204" pitchFamily="34" charset="0"/>
            </a:endParaRPr>
          </a:p>
          <a:p>
            <a:endParaRPr lang="nl-NL" sz="1600" b="1" dirty="0">
              <a:latin typeface="Trebuchet MS" panose="020B0603020202020204" pitchFamily="34" charset="0"/>
            </a:endParaRPr>
          </a:p>
          <a:p>
            <a:endParaRPr lang="en-US" sz="1600" b="1" dirty="0" smtClean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 smtClean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nl-NL" sz="1600" b="1" dirty="0" smtClean="0">
              <a:latin typeface="Trebuchet MS" panose="020B0603020202020204" pitchFamily="34" charset="0"/>
            </a:endParaRPr>
          </a:p>
          <a:p>
            <a:endParaRPr lang="nl-NL" sz="1600" dirty="0">
              <a:latin typeface="Trebuchet MS" panose="020B0603020202020204" pitchFamily="34" charset="0"/>
            </a:endParaRPr>
          </a:p>
          <a:p>
            <a:endParaRPr lang="nl-NL" sz="1600" dirty="0" smtClean="0">
              <a:latin typeface="Trebuchet MS" panose="020B0603020202020204" pitchFamily="34" charset="0"/>
            </a:endParaRPr>
          </a:p>
          <a:p>
            <a:endParaRPr lang="nl-NL" sz="1600" dirty="0">
              <a:latin typeface="Trebuchet MS" panose="020B0603020202020204" pitchFamily="34" charset="0"/>
            </a:endParaRPr>
          </a:p>
          <a:p>
            <a:endParaRPr lang="nl-NL" sz="1600" dirty="0" smtClean="0">
              <a:latin typeface="Trebuchet MS" panose="020B0603020202020204" pitchFamily="34" charset="0"/>
            </a:endParaRPr>
          </a:p>
          <a:p>
            <a:endParaRPr lang="nl-NL" sz="1600" dirty="0">
              <a:latin typeface="Trebuchet MS" panose="020B0603020202020204" pitchFamily="34" charset="0"/>
            </a:endParaRPr>
          </a:p>
          <a:p>
            <a:endParaRPr lang="nl-NL" sz="1600" dirty="0" smtClean="0">
              <a:latin typeface="Trebuchet MS" panose="020B0603020202020204" pitchFamily="34" charset="0"/>
            </a:endParaRPr>
          </a:p>
          <a:p>
            <a:endParaRPr lang="nl-NL" sz="1600" dirty="0">
              <a:latin typeface="Trebuchet MS" panose="020B0603020202020204" pitchFamily="34" charset="0"/>
            </a:endParaRPr>
          </a:p>
          <a:p>
            <a:endParaRPr lang="nl-NL" sz="1600" dirty="0">
              <a:latin typeface="Trebuchet MS" panose="020B0603020202020204" pitchFamily="34" charset="0"/>
            </a:endParaRPr>
          </a:p>
          <a:p>
            <a:endParaRPr lang="nl-NL" sz="1600" dirty="0" smtClean="0">
              <a:latin typeface="Trebuchet MS" panose="020B0603020202020204" pitchFamily="34" charset="0"/>
            </a:endParaRPr>
          </a:p>
          <a:p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endParaRPr lang="nl-NL" dirty="0"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6592" y="2052713"/>
            <a:ext cx="3919450" cy="328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Psychiater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“Je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moet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maar naar een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buurthuis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gaan, met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andere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moeders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praten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b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“Lees maar eens een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tijdschrift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over moeder worden, dan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komt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het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vanzelf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wel goed”</a:t>
            </a:r>
            <a:endParaRPr lang="nl-NL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07" y="2343570"/>
            <a:ext cx="2700338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8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83326" y="508876"/>
            <a:ext cx="896112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Verhaal van Natasja</a:t>
            </a: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	</a:t>
            </a: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dirty="0">
              <a:latin typeface="Trebuchet MS" panose="020B0603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51381" y="1661232"/>
            <a:ext cx="7990146" cy="223536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Psycholoog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“Een depressie is een hele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egoïstische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ziekte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nl-NL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Wat vind je van deze uitspraak?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Wat vind je ervan dat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er zo over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haar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gesproken wordt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ts val="28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Hoe had de psycholoog het anders kunnen zeggen?</a:t>
            </a:r>
          </a:p>
          <a:p>
            <a:pPr>
              <a:lnSpc>
                <a:spcPts val="28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Wat zou Natasja kunnen doen?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136" y="3730429"/>
            <a:ext cx="2185958" cy="2182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3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20981" y="644234"/>
            <a:ext cx="8961120" cy="561179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gesprek | Vragen</a:t>
            </a:r>
          </a:p>
          <a:p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</a:t>
            </a:r>
            <a:r>
              <a:rPr lang="nl-NL" sz="1600" dirty="0">
                <a:latin typeface="Trebuchet MS" panose="020B0603020202020204" pitchFamily="34" charset="0"/>
              </a:rPr>
              <a:t>	</a:t>
            </a:r>
            <a:r>
              <a:rPr lang="nl-NL" sz="1600" b="1" dirty="0">
                <a:latin typeface="Trebuchet MS" panose="020B0603020202020204" pitchFamily="34" charset="0"/>
              </a:rPr>
              <a:t> </a:t>
            </a:r>
            <a:endParaRPr lang="nl-NL" sz="1600" b="1" dirty="0" smtClean="0">
              <a:latin typeface="Trebuchet MS" panose="020B0603020202020204" pitchFamily="34" charset="0"/>
            </a:endParaRPr>
          </a:p>
          <a:p>
            <a:endParaRPr lang="en-US" sz="1600" b="1" dirty="0" smtClean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Heb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jij te maken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gehad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met stigmatisering? </a:t>
            </a:r>
            <a:endParaRPr lang="nl-NL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Hoe ben je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daarmee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omgegaan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Heb je jezelf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gestigmatiseerd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		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1600" dirty="0" smtClean="0">
              <a:latin typeface="Trebuchet MS" panose="020B0603020202020204" pitchFamily="34" charset="0"/>
            </a:endParaRPr>
          </a:p>
          <a:p>
            <a:endParaRPr lang="nl-NL" sz="1600" dirty="0">
              <a:latin typeface="Trebuchet MS" panose="020B0603020202020204" pitchFamily="34" charset="0"/>
            </a:endParaRPr>
          </a:p>
          <a:p>
            <a:endParaRPr lang="en-US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02" y="4366537"/>
            <a:ext cx="2745277" cy="1501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50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58635" y="653170"/>
            <a:ext cx="8961120" cy="5878532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Uitspraken tegen moeders</a:t>
            </a:r>
          </a:p>
          <a:p>
            <a:endParaRPr lang="nl-NL" sz="1600" b="1" dirty="0" smtClean="0">
              <a:latin typeface="Trebuchet MS" panose="020B0603020202020204" pitchFamily="34" charset="0"/>
            </a:endParaRPr>
          </a:p>
          <a:p>
            <a:endParaRPr lang="nl-NL" sz="1600" b="1" dirty="0">
              <a:latin typeface="Trebuchet MS" panose="020B0603020202020204" pitchFamily="34" charset="0"/>
            </a:endParaRPr>
          </a:p>
          <a:p>
            <a:r>
              <a:rPr lang="nl-NL" sz="1600" dirty="0" smtClean="0">
                <a:latin typeface="Trebuchet MS" panose="020B0603020202020204" pitchFamily="34" charset="0"/>
              </a:rPr>
              <a:t>				</a:t>
            </a: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nl-NL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		</a:t>
            </a:r>
            <a:endParaRPr lang="nl-NL" sz="1600" dirty="0" smtClean="0"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7255" y="1971974"/>
            <a:ext cx="774923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Wat moet je kind later van zijn moeder denken?”</a:t>
            </a: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“Het zal wel komen door je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perfectionisme”</a:t>
            </a:r>
            <a:endParaRPr lang="nl-NL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“Hield je dan niet van je kindje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?”</a:t>
            </a:r>
            <a:b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Ga gewoon wat leuks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doen”</a:t>
            </a:r>
            <a:endParaRPr lang="nl-NL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“Je hebt toch een gezond kindje?”</a:t>
            </a: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“Er zijn mensen die het erger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hebben”</a:t>
            </a:r>
            <a:endParaRPr lang="nl-NL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“Het gaat vanzelf wel weer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over”</a:t>
            </a:r>
            <a:b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l-NL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Professionals:</a:t>
            </a:r>
            <a:endParaRPr lang="nl-NL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Verloskundige tegen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gezin bij opname moeder: 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“Ze wist toch waar ze aan begon?!”</a:t>
            </a: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Medewerker thuiszorg: “Kraambedpsychose?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Nog nooit 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van gehoord.”</a:t>
            </a:r>
            <a:b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Trimbos, app Wellmom: 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“Blijf positief”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Kraamverzorgende: “Die 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moeder is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koekoek”</a:t>
            </a:r>
            <a:endParaRPr lang="nl-NL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Kraamverzorgende: “Ik 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krijg altijd die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gekken”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t="8195" r="29969" b="10493"/>
          <a:stretch/>
        </p:blipFill>
        <p:spPr>
          <a:xfrm>
            <a:off x="7559630" y="1765611"/>
            <a:ext cx="2447719" cy="2214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2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58635" y="653170"/>
            <a:ext cx="8961120" cy="5878532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Uitspraken tegen moeders</a:t>
            </a:r>
          </a:p>
          <a:p>
            <a:endParaRPr lang="nl-NL" sz="1600" b="1" dirty="0" smtClean="0">
              <a:latin typeface="Trebuchet MS" panose="020B0603020202020204" pitchFamily="34" charset="0"/>
            </a:endParaRPr>
          </a:p>
          <a:p>
            <a:endParaRPr lang="nl-NL" sz="1600" b="1" dirty="0">
              <a:latin typeface="Trebuchet MS" panose="020B0603020202020204" pitchFamily="34" charset="0"/>
            </a:endParaRPr>
          </a:p>
          <a:p>
            <a:r>
              <a:rPr lang="nl-NL" sz="1600" dirty="0" smtClean="0">
                <a:latin typeface="Trebuchet MS" panose="020B0603020202020204" pitchFamily="34" charset="0"/>
              </a:rPr>
              <a:t>				</a:t>
            </a: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nl-NL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		</a:t>
            </a:r>
            <a:endParaRPr lang="nl-NL" sz="1600" dirty="0" smtClean="0"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7255" y="1971974"/>
            <a:ext cx="79394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Wat moet je kind later van zijn moeder denken?”</a:t>
            </a: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“Het zal wel komen door je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perfectionisme”</a:t>
            </a:r>
            <a:endParaRPr lang="nl-NL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“Hield je dan niet van je kindje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?”</a:t>
            </a:r>
            <a:b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Ga gewoon wat leuks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doen”</a:t>
            </a:r>
            <a:endParaRPr lang="nl-NL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“Je hebt toch een gezond kindje?”</a:t>
            </a: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“Er zijn mensen die het erger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hebben”</a:t>
            </a:r>
            <a:endParaRPr lang="nl-NL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“Het gaat vanzelf wel weer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over”</a:t>
            </a:r>
            <a:b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l-NL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Professionals:</a:t>
            </a:r>
            <a:endParaRPr lang="nl-NL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Verloskundige tegen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gezin bij opname moeder: 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“Ze wist toch waar ze aan begon?!”</a:t>
            </a:r>
          </a:p>
          <a:p>
            <a:pPr>
              <a:lnSpc>
                <a:spcPts val="1800"/>
              </a:lnSpc>
            </a:pP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Medewerker thuiszorg: “Kraambedpsychose?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Nog nooit 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van gehoord.”</a:t>
            </a:r>
            <a:b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Trimbos, app Wellmom: 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“Blijf positief”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Kraamverzorgende: “Die 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moeder is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koekoek”</a:t>
            </a:r>
            <a:endParaRPr lang="nl-NL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Kraamverzorgende: “Ik </a:t>
            </a:r>
            <a:r>
              <a:rPr lang="nl-NL" sz="1400" i="1" dirty="0">
                <a:latin typeface="Verdana" panose="020B0604030504040204" pitchFamily="34" charset="0"/>
                <a:ea typeface="Verdana" panose="020B0604030504040204" pitchFamily="34" charset="0"/>
              </a:rPr>
              <a:t>krijg altijd die </a:t>
            </a:r>
            <a:r>
              <a:rPr lang="nl-NL" sz="14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gekken”</a:t>
            </a:r>
          </a:p>
          <a:p>
            <a:pPr>
              <a:lnSpc>
                <a:spcPts val="1800"/>
              </a:lnSpc>
            </a:pPr>
            <a:endParaRPr lang="en-US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en-US" sz="1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Opdracht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kies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 een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uitspraak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uit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 of neem een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opmerking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 vanuit je eigen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t="8195" r="29969" b="10493"/>
          <a:stretch/>
        </p:blipFill>
        <p:spPr>
          <a:xfrm>
            <a:off x="7559630" y="1765611"/>
            <a:ext cx="2447719" cy="2214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255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69026" y="455743"/>
            <a:ext cx="8961120" cy="5878532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Opdracht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herkaderen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uitspraken</a:t>
            </a:r>
          </a:p>
          <a:p>
            <a:endParaRPr lang="nl-NL" sz="1600" b="1" dirty="0" smtClean="0">
              <a:latin typeface="Trebuchet MS" panose="020B0603020202020204" pitchFamily="34" charset="0"/>
            </a:endParaRPr>
          </a:p>
          <a:p>
            <a:endParaRPr lang="nl-NL" sz="1600" b="1" dirty="0">
              <a:latin typeface="Trebuchet MS" panose="020B0603020202020204" pitchFamily="34" charset="0"/>
            </a:endParaRPr>
          </a:p>
          <a:p>
            <a:r>
              <a:rPr lang="nl-NL" sz="1600" dirty="0" smtClean="0">
                <a:latin typeface="Trebuchet MS" panose="020B0603020202020204" pitchFamily="34" charset="0"/>
              </a:rPr>
              <a:t>				</a:t>
            </a: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en-US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endParaRPr lang="nl-NL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2317" y="1616008"/>
            <a:ext cx="7817333" cy="41755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Ga na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wat voor soort uitspraak het is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A. Bagatelliserend: “Het is niet zo belangrijk”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B. Verwijtend: “Wat zeur je nou?” of “Dat is je eigen schuld”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C. Ontkennend: “Je hebt nergens last van”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D. Onwetend: “Het zegt me niks”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E. Iemand de mond snoeren: “Hou er over op”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F.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Onprofessioneel: “Die moeder is koekoek”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Herkader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daarna de uitspraak door dit op een andere manier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te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formuleren.</a:t>
            </a:r>
          </a:p>
          <a:p>
            <a:endParaRPr lang="nl-NL" sz="1600" dirty="0">
              <a:latin typeface="Trebuchet MS" panose="020B0603020202020204" pitchFamily="34" charset="0"/>
            </a:endParaRPr>
          </a:p>
          <a:p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b="2802"/>
          <a:stretch/>
        </p:blipFill>
        <p:spPr>
          <a:xfrm>
            <a:off x="5155967" y="4911091"/>
            <a:ext cx="4301837" cy="11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9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66089" y="507076"/>
            <a:ext cx="8998527" cy="612988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	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Welkomstwoord | Mededelingen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Prevalentie</a:t>
            </a:r>
            <a:r>
              <a:rPr lang="nl-NL" dirty="0" smtClean="0">
                <a:solidFill>
                  <a:srgbClr val="FF5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solidFill>
                  <a:srgbClr val="FF5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solidFill>
                  <a:srgbClr val="FF5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Definitie | Vooroordelen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Uitspraken</a:t>
            </a:r>
          </a:p>
          <a:p>
            <a:pPr>
              <a:lnSpc>
                <a:spcPts val="26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Documentaire ‘Ze wist toch waar ze aan begon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?!’</a:t>
            </a:r>
          </a:p>
          <a:p>
            <a:pPr>
              <a:lnSpc>
                <a:spcPts val="24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PAUZE</a:t>
            </a:r>
            <a:r>
              <a:rPr lang="nl-NL" b="1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b="1" u="sng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In gesprek | Verhalen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gesprek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| Eigen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stigmatisering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gesprek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|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Uitspraken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smtClean="0">
                <a:latin typeface="Verdana" panose="020B0604030504040204" pitchFamily="34" charset="0"/>
                <a:ea typeface="Verdana" panose="020B0604030504040204" pitchFamily="34" charset="0"/>
              </a:rPr>
              <a:t>	Afronding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&amp; A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fsluiting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159">
            <a:off x="8489838" y="967134"/>
            <a:ext cx="1405424" cy="2037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87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9044202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4FE987C7-95DA-4F4F-950F-D8463C5B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554" y="564899"/>
            <a:ext cx="8716219" cy="941783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Afronding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="" xmlns:a16="http://schemas.microsoft.com/office/drawing/2014/main" id="{78C416DC-78BE-8149-A4FF-89804F7CF04E}"/>
              </a:ext>
            </a:extLst>
          </p:cNvPr>
          <p:cNvSpPr txBox="1">
            <a:spLocks/>
          </p:cNvSpPr>
          <p:nvPr/>
        </p:nvSpPr>
        <p:spPr>
          <a:xfrm>
            <a:off x="1917999" y="1789773"/>
            <a:ext cx="8541328" cy="15794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nl-NL" sz="2400" dirty="0">
                <a:latin typeface="Trebuchet MS" panose="020B0603020202020204" pitchFamily="34" charset="0"/>
              </a:rPr>
              <a:t/>
            </a:r>
            <a:br>
              <a:rPr lang="nl-NL" sz="2400" dirty="0">
                <a:latin typeface="Trebuchet MS" panose="020B060302020202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Welk inzicht neem je mee naar huis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41105" r="758" b="12718"/>
          <a:stretch/>
        </p:blipFill>
        <p:spPr>
          <a:xfrm>
            <a:off x="1895162" y="3059671"/>
            <a:ext cx="8716219" cy="21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248" y="830856"/>
            <a:ext cx="8595360" cy="521681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Afsluiting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3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Heb je 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Tunga" panose="020B0502040204020203" pitchFamily="34" charset="0"/>
              </a:rPr>
              <a:t>og vragen of opmerkingen?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Ben je oké?</a:t>
            </a:r>
          </a:p>
          <a:p>
            <a:pPr>
              <a:lnSpc>
                <a:spcPts val="30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smtClean="0">
                <a:latin typeface="Verdana" panose="020B0604030504040204" pitchFamily="34" charset="0"/>
                <a:ea typeface="Verdana" panose="020B0604030504040204" pitchFamily="34" charset="0"/>
              </a:rPr>
              <a:t>www.memam.nl </a:t>
            </a:r>
          </a:p>
          <a:p>
            <a:pPr>
              <a:lnSpc>
                <a:spcPts val="30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Deze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presentatie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mogelijk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gemaakt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door PATH</a:t>
            </a: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4" y="5310155"/>
            <a:ext cx="2482149" cy="495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70" y="1749436"/>
            <a:ext cx="2255487" cy="33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0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6455" y="1059872"/>
            <a:ext cx="8530935" cy="486287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 en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mededelingen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Alles wat tijdens deze bijeenkomst gezegd wordt, beschouwen we 	als ver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trouwelijke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informatie en wordt dus niet met anderen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buiten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bijeenkomst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gedeeld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		</a:t>
            </a: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3" b="31024"/>
          <a:stretch/>
        </p:blipFill>
        <p:spPr>
          <a:xfrm>
            <a:off x="1922041" y="3728004"/>
            <a:ext cx="8219762" cy="19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6335" y="274877"/>
            <a:ext cx="9029700" cy="618630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Ons team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95" y="1382901"/>
            <a:ext cx="150942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10" y="1382901"/>
            <a:ext cx="150608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8" y="1382901"/>
            <a:ext cx="149250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65" y="3903497"/>
            <a:ext cx="151496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8" y="3898612"/>
            <a:ext cx="149042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91246" y="3335798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Marieke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9789" y="333579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Linda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1713" y="333579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Mariëlle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3879" y="583513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Mariëtte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953" y="5832689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Karin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16316" y="5832689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Jessica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65" y="3898612"/>
            <a:ext cx="15182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9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7464" y="707546"/>
            <a:ext cx="902970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Over Stichting Me Mam</a:t>
            </a: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Stichting Me Mam is in 2015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zwangeren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pasbevallen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moeders te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te maken hebben 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Het is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samenwerking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tussen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ervaringsdeskundigen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professionals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tevens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op zowel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reguliere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als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complementaire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zorg. Me Mam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heeft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dat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keuze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de moeder centraal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Omdat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alle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moeders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zorg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hebben,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noemt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 Mam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zich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ervaringscentrum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plaats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patiëntenorganisatie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2017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was Stichting Me Mam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winnaar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van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Libelle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Award.</a:t>
            </a: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0" y="826418"/>
            <a:ext cx="1431002" cy="12802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1209" y="1857244"/>
            <a:ext cx="9195955" cy="286022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5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83326" y="508876"/>
            <a:ext cx="8961120" cy="5878532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Prevalentie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dirty="0">
              <a:latin typeface="Trebuchet MS" panose="020B0603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36618" y="1773609"/>
            <a:ext cx="8063346" cy="1686564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Ruim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4 op de 10 Nederlanders krijgt ooit in het leven te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 maken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met psychische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klachten;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5760" indent="-365760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Per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jaar krijgen ruim 190.000 mensen in Nederland voor het eerst te maken met een psychische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aandoening.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8489" y="5988557"/>
            <a:ext cx="4261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Bron: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Handboek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destigmatisering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bij psychische aandoeningen</a:t>
            </a:r>
            <a:endParaRPr lang="nl-NL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17" y="3722750"/>
            <a:ext cx="8025937" cy="212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83326" y="508876"/>
            <a:ext cx="8961120" cy="5878532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Definitie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dirty="0">
              <a:latin typeface="Trebuchet MS" panose="020B0603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34263" y="2519015"/>
            <a:ext cx="5722864" cy="250996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buFont typeface="Garamond" pitchFamily="18" charset="0"/>
              <a:buNone/>
            </a:pPr>
            <a:r>
              <a:rPr lang="en-US" sz="1600" b="1" dirty="0" smtClean="0">
                <a:latin typeface="Trebuchet MS" panose="020B0603020202020204" pitchFamily="34" charset="0"/>
              </a:rPr>
              <a:t>	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Stigmatisering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negatieve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stereotypering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sociale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afwijzing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uitsluiting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  <a:spcBef>
                <a:spcPts val="0"/>
              </a:spcBef>
              <a:buFont typeface="Garamond" pitchFamily="18" charset="0"/>
              <a:buNone/>
            </a:pP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“Een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ongewenste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beschamende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eigenschap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</a:t>
            </a:r>
            <a:b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de status van een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individu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in de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ogen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anderen, in de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gemeenschap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verlaagt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.”</a:t>
            </a:r>
          </a:p>
          <a:p>
            <a:pPr>
              <a:lnSpc>
                <a:spcPts val="2000"/>
              </a:lnSpc>
              <a:spcBef>
                <a:spcPts val="0"/>
              </a:spcBef>
              <a:buFont typeface="Garamond" pitchFamily="18" charset="0"/>
              <a:buNone/>
            </a:pPr>
            <a:endParaRPr lang="en-US" sz="1600" dirty="0" smtClean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9612" y="5934304"/>
            <a:ext cx="4261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Bron: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Handboek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destigmatisering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bij psychische aandoeningen</a:t>
            </a:r>
            <a:endParaRPr lang="nl-NL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512" r="27430" b="-512"/>
          <a:stretch/>
        </p:blipFill>
        <p:spPr>
          <a:xfrm>
            <a:off x="7908063" y="1754372"/>
            <a:ext cx="2192652" cy="34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83326" y="508876"/>
            <a:ext cx="8961120" cy="5878532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Vooroordelen</a:t>
            </a: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dirty="0">
              <a:latin typeface="Trebuchet MS" panose="020B0603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92482" y="1617041"/>
            <a:ext cx="7907482" cy="416030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buFont typeface="Garamond" pitchFamily="18" charset="0"/>
              <a:buNone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belangrijkste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vier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vooroordelen:</a:t>
            </a:r>
          </a:p>
          <a:p>
            <a:pPr marL="457200" indent="-457200">
              <a:lnSpc>
                <a:spcPts val="28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Mensen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met een psychische aandoening zijn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gevaarlijk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457200" indent="-457200">
              <a:lnSpc>
                <a:spcPts val="28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Ze zijn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onvoorspelbaar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niet in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sociale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rollen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naar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behoren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te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vervullen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457200" indent="-457200">
              <a:lnSpc>
                <a:spcPts val="28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Ze zijn zelf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verantwoordelijk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voor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hun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toestand;</a:t>
            </a:r>
          </a:p>
          <a:p>
            <a:pPr marL="457200" indent="-457200">
              <a:lnSpc>
                <a:spcPts val="28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Psychische aandoeningen zijn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chronisch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hebben een slechte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prognose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>
              <a:lnSpc>
                <a:spcPts val="28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Andere vooroordelen: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onaantrekkelijk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minderwaardig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onsympathiek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moeilijk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in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omgang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2399" y="5912278"/>
            <a:ext cx="4261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Bron: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Handboek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destigmatisering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bij psychische aandoeningen</a:t>
            </a:r>
            <a:endParaRPr lang="nl-NL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2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41763" y="394576"/>
            <a:ext cx="8961120" cy="618630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‘Een </a:t>
            </a:r>
            <a:r>
              <a:rPr lang="en-US" sz="2800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tweesnijdend</a:t>
            </a:r>
            <a:r>
              <a:rPr lang="en-US" sz="28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zwaard</a:t>
            </a:r>
            <a:r>
              <a:rPr lang="en-US" sz="28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dirty="0">
              <a:latin typeface="Trebuchet MS" panose="020B06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5445" y="2333008"/>
            <a:ext cx="4769427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Het hebben van een psychische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aandoening is een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‘</a:t>
            </a:r>
            <a:r>
              <a:rPr lang="en-US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tweesnijdend</a:t>
            </a:r>
            <a:r>
              <a:rPr lang="en-US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zwaard</a:t>
            </a:r>
            <a:r>
              <a:rPr lang="en-US" b="1" i="1" dirty="0"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met psychische klachten te maken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krijgt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, heeft niet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alleen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te maken met de aandoening zelf, maar ook met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afwijzende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reacties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andere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mensen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8099" y="6112621"/>
            <a:ext cx="4261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Bron: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Handboek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destigmatisering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bij psychische aandoeningen</a:t>
            </a:r>
            <a:endParaRPr lang="nl-NL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20482" r="15531" b="6488"/>
          <a:stretch/>
        </p:blipFill>
        <p:spPr>
          <a:xfrm>
            <a:off x="7138554" y="2771276"/>
            <a:ext cx="2745033" cy="20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12729</TotalTime>
  <Words>347</Words>
  <Application>Microsoft Office PowerPoint</Application>
  <PresentationFormat>Widescreen</PresentationFormat>
  <Paragraphs>368</Paragraphs>
  <Slides>21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Courier New</vt:lpstr>
      <vt:lpstr>Garamond</vt:lpstr>
      <vt:lpstr>Segoe Print</vt:lpstr>
      <vt:lpstr>Trebuchet MS</vt:lpstr>
      <vt:lpstr>Tunga</vt:lpstr>
      <vt:lpstr>Verdana</vt:lpstr>
      <vt:lpstr>Wingdings</vt:lpstr>
      <vt:lpstr>Savon</vt:lpstr>
      <vt:lpstr>Stigmatisering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Afronding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Me Mam</dc:title>
  <dc:creator>Karin Kraayveld</dc:creator>
  <cp:lastModifiedBy>Karin Kraayveld</cp:lastModifiedBy>
  <cp:revision>171</cp:revision>
  <dcterms:created xsi:type="dcterms:W3CDTF">2017-04-21T18:18:39Z</dcterms:created>
  <dcterms:modified xsi:type="dcterms:W3CDTF">2024-10-10T14:47:29Z</dcterms:modified>
</cp:coreProperties>
</file>